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6"/>
  </p:notesMasterIdLst>
  <p:sldIdLst>
    <p:sldId id="298" r:id="rId5"/>
    <p:sldId id="301" r:id="rId6"/>
    <p:sldId id="333" r:id="rId7"/>
    <p:sldId id="337" r:id="rId8"/>
    <p:sldId id="339" r:id="rId9"/>
    <p:sldId id="340" r:id="rId10"/>
    <p:sldId id="341" r:id="rId11"/>
    <p:sldId id="334" r:id="rId12"/>
    <p:sldId id="342" r:id="rId13"/>
    <p:sldId id="338" r:id="rId14"/>
    <p:sldId id="304" r:id="rId15"/>
    <p:sldId id="311" r:id="rId16"/>
    <p:sldId id="312" r:id="rId17"/>
    <p:sldId id="305" r:id="rId18"/>
    <p:sldId id="313" r:id="rId19"/>
    <p:sldId id="314" r:id="rId20"/>
    <p:sldId id="307"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21D72-2141-4D2A-B3FB-B2CF915BAA32}" v="283" dt="2021-04-13T11:11:57.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19BDE-86B4-4700-8232-A1ED5A6212D0}" type="datetimeFigureOut">
              <a:rPr lang="en-HK" smtClean="0"/>
              <a:t>13/4/2021</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C44D9-15D3-490C-922B-AFA44C10DA24}" type="slidenum">
              <a:rPr lang="en-HK" smtClean="0"/>
              <a:t>‹#›</a:t>
            </a:fld>
            <a:endParaRPr lang="en-HK"/>
          </a:p>
        </p:txBody>
      </p:sp>
    </p:spTree>
    <p:extLst>
      <p:ext uri="{BB962C8B-B14F-4D97-AF65-F5344CB8AC3E}">
        <p14:creationId xmlns:p14="http://schemas.microsoft.com/office/powerpoint/2010/main" val="704495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CBC46C4F-FC7A-4CD5-B0C1-11210550C48F}" type="datetime1">
              <a:rPr lang="en-US" smtClean="0"/>
              <a:t>4/13/2021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8C26E58-1AD8-46CC-956F-0E1181258A80}" type="datetime1">
              <a:rPr lang="en-US" smtClean="0"/>
              <a:t>4/13/2021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4F4A5E9-DA09-4839-88EF-C2D715E425F0}" type="datetime1">
              <a:rPr lang="en-US" smtClean="0"/>
              <a:t>4/13/2021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0A5CDCC4-F4BB-4BE8-BE28-B4F06C84BE5D}" type="datetime1">
              <a:rPr lang="en-US" smtClean="0"/>
              <a:t>4/13/2021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47DB6436-37AF-43A0-9A1C-688E00FE11FD}" type="datetime1">
              <a:rPr lang="en-US" smtClean="0"/>
              <a:t>4/13/2021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4CF1F588-1510-41BF-892F-50AFCACBA23B}" type="datetime1">
              <a:rPr lang="en-US" smtClean="0"/>
              <a:t>4/13/2021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6C6615EA-C6C0-4616-8132-886CC223E2C3}" type="datetime1">
              <a:rPr lang="en-US" smtClean="0"/>
              <a:t>4/13/2021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D094144-CAD9-4AAA-B9EE-E08D62581C0C}" type="datetime1">
              <a:rPr lang="en-US" smtClean="0"/>
              <a:t>4/13/2021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05B257B-2EC5-43AB-97F2-5F38F5705F2F}" type="datetime1">
              <a:rPr lang="en-US" smtClean="0"/>
              <a:t>4/13/2021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915C8412-FCF0-4CD5-9B59-B223B899AC72}" type="datetime1">
              <a:rPr lang="en-US" smtClean="0"/>
              <a:t>4/13/2021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84390" cy="2901694"/>
          </a:xfrm>
        </p:spPr>
        <p:txBody>
          <a:bodyPr anchor="b">
            <a:normAutofit/>
          </a:bodyPr>
          <a:lstStyle/>
          <a:p>
            <a:r>
              <a:rPr lang="en-US" sz="4400" dirty="0">
                <a:solidFill>
                  <a:schemeClr val="tx1"/>
                </a:solidFill>
              </a:rPr>
              <a:t>RMSC5102</a:t>
            </a:r>
            <a:br>
              <a:rPr lang="en-US" sz="4400" dirty="0">
                <a:solidFill>
                  <a:schemeClr val="tx1"/>
                </a:solidFill>
              </a:rPr>
            </a:br>
            <a:r>
              <a:rPr lang="en-US" sz="4400" dirty="0">
                <a:solidFill>
                  <a:schemeClr val="tx1"/>
                </a:solidFill>
              </a:rPr>
              <a:t>Final Review</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Leung Man Fung, Heman</a:t>
            </a:r>
          </a:p>
          <a:p>
            <a:pPr>
              <a:lnSpc>
                <a:spcPct val="100000"/>
              </a:lnSpc>
            </a:pPr>
            <a:r>
              <a:rPr lang="en-US" sz="1600" dirty="0"/>
              <a:t>Spring, 2021</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5D91BBA0-664D-4A30-BD10-96C4888D801D}"/>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8DC3-4CFD-4FF5-ACE2-7F9FDA2745FF}"/>
              </a:ext>
            </a:extLst>
          </p:cNvPr>
          <p:cNvSpPr>
            <a:spLocks noGrp="1"/>
          </p:cNvSpPr>
          <p:nvPr>
            <p:ph type="title"/>
          </p:nvPr>
        </p:nvSpPr>
        <p:spPr/>
        <p:txBody>
          <a:bodyPr/>
          <a:lstStyle/>
          <a:p>
            <a:r>
              <a:rPr lang="en-HK" dirty="0"/>
              <a:t>Black–Scholes–Merton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D7924-7C96-437F-813E-E523F784A156}"/>
                  </a:ext>
                </a:extLst>
              </p:cNvPr>
              <p:cNvSpPr>
                <a:spLocks noGrp="1"/>
              </p:cNvSpPr>
              <p:nvPr>
                <p:ph idx="1"/>
              </p:nvPr>
            </p:nvSpPr>
            <p:spPr>
              <a:xfrm>
                <a:off x="1097280" y="2108201"/>
                <a:ext cx="10058400" cy="4257088"/>
              </a:xfrm>
            </p:spPr>
            <p:txBody>
              <a:bodyPr/>
              <a:lstStyle/>
              <a:p>
                <a:r>
                  <a:rPr lang="en-US" dirty="0"/>
                  <a:t>Black-Scholes formula</a:t>
                </a:r>
              </a:p>
              <a:p>
                <a:pPr lvl="1"/>
                <a14:m>
                  <m:oMath xmlns:m="http://schemas.openxmlformats.org/officeDocument/2006/math">
                    <m:r>
                      <a:rPr lang="en-US" i="1">
                        <a:latin typeface="Cambria Math" panose="02040503050406030204" pitchFamily="18" charset="0"/>
                      </a:rPr>
                      <m:t>𝐶</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m:rPr>
                        <m:sty m:val="p"/>
                      </m:rPr>
                      <a:rPr lang="en-US">
                        <a:latin typeface="Cambria Math" panose="02040503050406030204" pitchFamily="18" charset="0"/>
                      </a:rPr>
                      <m:t>Φ</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e>
                    </m:d>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m:rPr>
                        <m:sty m:val="p"/>
                      </m:rPr>
                      <a:rPr lang="en-US">
                        <a:latin typeface="Cambria Math" panose="02040503050406030204" pitchFamily="18" charset="0"/>
                      </a:rPr>
                      <m:t>Φ</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e>
                    </m:d>
                    <m:r>
                      <a:rPr lang="en-US" i="1">
                        <a:latin typeface="Cambria Math" panose="02040503050406030204" pitchFamily="18" charset="0"/>
                      </a:rPr>
                      <m:t>𝐾</m:t>
                    </m:r>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d>
                          <m:dPr>
                            <m:ctrlPr>
                              <a:rPr lang="en-HK"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d>
                      </m:sup>
                    </m:sSup>
                  </m:oMath>
                </a14:m>
                <a:r>
                  <a:rPr lang="en-US" dirty="0"/>
                  <a:t>,</a:t>
                </a:r>
                <a:endParaRPr lang="en-HK" dirty="0"/>
              </a:p>
              <a:p>
                <a:pPr lvl="1"/>
                <a14:m>
                  <m:oMath xmlns:m="http://schemas.openxmlformats.org/officeDocument/2006/math">
                    <m:r>
                      <a:rPr lang="en-US" i="1">
                        <a:latin typeface="Cambria Math" panose="02040503050406030204" pitchFamily="18" charset="0"/>
                      </a:rPr>
                      <m:t>𝑃</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𝐾</m:t>
                    </m:r>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d>
                          <m:dPr>
                            <m:ctrlPr>
                              <a:rPr lang="en-HK"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d>
                      </m:sup>
                    </m:sSup>
                    <m:r>
                      <a:rPr lang="en-US" i="1">
                        <a:latin typeface="Cambria Math" panose="02040503050406030204" pitchFamily="18" charset="0"/>
                      </a:rPr>
                      <m:t>−</m:t>
                    </m:r>
                    <m:sSub>
                      <m:sSubPr>
                        <m:ctrlPr>
                          <a:rPr lang="en-HK"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t</m:t>
                        </m:r>
                      </m:sub>
                    </m:sSub>
                    <m:r>
                      <a:rPr lang="en-US">
                        <a:latin typeface="Cambria Math" panose="02040503050406030204" pitchFamily="18" charset="0"/>
                      </a:rPr>
                      <m:t>+</m:t>
                    </m:r>
                    <m:r>
                      <a:rPr lang="en-US" i="1">
                        <a:latin typeface="Cambria Math" panose="02040503050406030204" pitchFamily="18" charset="0"/>
                      </a:rPr>
                      <m:t>𝐶</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r>
                      <a:rPr lang="en-US">
                        <a:latin typeface="Cambria Math" panose="02040503050406030204" pitchFamily="18" charset="0"/>
                      </a:rPr>
                      <m:t>=</m:t>
                    </m:r>
                    <m:r>
                      <m:rPr>
                        <m:sty m:val="p"/>
                      </m:rPr>
                      <a:rPr lang="en-US">
                        <a:latin typeface="Cambria Math" panose="02040503050406030204" pitchFamily="18" charset="0"/>
                      </a:rPr>
                      <m:t>Φ</m:t>
                    </m:r>
                    <m:d>
                      <m:dPr>
                        <m:ctrlPr>
                          <a:rPr lang="en-HK" i="1">
                            <a:latin typeface="Cambria Math" panose="02040503050406030204" pitchFamily="18" charset="0"/>
                          </a:rPr>
                        </m:ctrlPr>
                      </m:dPr>
                      <m:e>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e>
                    </m:d>
                    <m:r>
                      <a:rPr lang="en-US" i="1">
                        <a:latin typeface="Cambria Math" panose="02040503050406030204" pitchFamily="18" charset="0"/>
                      </a:rPr>
                      <m:t>𝐾</m:t>
                    </m:r>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d>
                          <m:dPr>
                            <m:ctrlPr>
                              <a:rPr lang="en-HK"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d>
                      </m:sup>
                    </m:sSup>
                    <m:r>
                      <a:rPr lang="en-US" i="1">
                        <a:latin typeface="Cambria Math" panose="02040503050406030204" pitchFamily="18" charset="0"/>
                      </a:rPr>
                      <m:t>−</m:t>
                    </m:r>
                    <m:r>
                      <m:rPr>
                        <m:sty m:val="p"/>
                      </m:rPr>
                      <a:rPr lang="en-US">
                        <a:latin typeface="Cambria Math" panose="02040503050406030204" pitchFamily="18" charset="0"/>
                      </a:rPr>
                      <m:t>Φ</m:t>
                    </m:r>
                    <m:d>
                      <m:dPr>
                        <m:ctrlPr>
                          <a:rPr lang="en-HK" i="1">
                            <a:latin typeface="Cambria Math" panose="02040503050406030204" pitchFamily="18" charset="0"/>
                          </a:rPr>
                        </m:ctrlPr>
                      </m:dPr>
                      <m:e>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e>
                    </m:d>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t> </a:t>
                </a:r>
                <a:endParaRPr lang="en-HK" dirty="0"/>
              </a:p>
              <a:p>
                <a:pPr lvl="1"/>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rad>
                      </m:den>
                    </m:f>
                    <m:d>
                      <m:dPr>
                        <m:begChr m:val="["/>
                        <m:endChr m:val="]"/>
                        <m:ctrlPr>
                          <a:rPr lang="en-HK" i="1">
                            <a:latin typeface="Cambria Math" panose="02040503050406030204" pitchFamily="18" charset="0"/>
                          </a:rPr>
                        </m:ctrlPr>
                      </m:dPr>
                      <m:e>
                        <m:func>
                          <m:funcPr>
                            <m:ctrlPr>
                              <a:rPr lang="en-HK" i="1">
                                <a:latin typeface="Cambria Math" panose="02040503050406030204" pitchFamily="18" charset="0"/>
                              </a:rPr>
                            </m:ctrlPr>
                          </m:funcPr>
                          <m:fName>
                            <m:r>
                              <m:rPr>
                                <m:sty m:val="p"/>
                              </m:rPr>
                              <a:rPr lang="en-US">
                                <a:latin typeface="Cambria Math" panose="02040503050406030204" pitchFamily="18" charset="0"/>
                              </a:rPr>
                              <m:t>ln</m:t>
                            </m:r>
                          </m:fName>
                          <m:e>
                            <m:d>
                              <m:dPr>
                                <m:ctrlPr>
                                  <a:rPr lang="en-HK" i="1">
                                    <a:latin typeface="Cambria Math" panose="02040503050406030204" pitchFamily="18" charset="0"/>
                                  </a:rPr>
                                </m:ctrlPr>
                              </m:dPr>
                              <m:e>
                                <m:f>
                                  <m:fPr>
                                    <m:ctrlPr>
                                      <a:rPr lang="en-HK" i="1">
                                        <a:latin typeface="Cambria Math" panose="02040503050406030204" pitchFamily="18" charset="0"/>
                                      </a:rPr>
                                    </m:ctrlPr>
                                  </m:fPr>
                                  <m:num>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num>
                                  <m:den>
                                    <m:r>
                                      <a:rPr lang="en-US" i="1">
                                        <a:latin typeface="Cambria Math" panose="02040503050406030204" pitchFamily="18" charset="0"/>
                                      </a:rPr>
                                      <m:t>𝐾</m:t>
                                    </m:r>
                                  </m:den>
                                </m:f>
                              </m:e>
                            </m:d>
                          </m:e>
                        </m:func>
                        <m:r>
                          <a:rPr lang="en-US" i="1">
                            <a:latin typeface="Cambria Math" panose="02040503050406030204" pitchFamily="18" charset="0"/>
                          </a:rPr>
                          <m:t>+</m:t>
                        </m:r>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num>
                              <m:den>
                                <m:r>
                                  <a:rPr lang="en-US" i="1">
                                    <a:latin typeface="Cambria Math" panose="02040503050406030204" pitchFamily="18" charset="0"/>
                                  </a:rPr>
                                  <m:t>2</m:t>
                                </m:r>
                              </m:den>
                            </m:f>
                          </m:e>
                        </m:d>
                        <m:d>
                          <m:dPr>
                            <m:ctrlPr>
                              <a:rPr lang="en-HK"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d>
                      </m:e>
                    </m:d>
                  </m:oMath>
                </a14:m>
                <a:endParaRPr lang="en-HK" i="1" dirty="0"/>
              </a:p>
              <a:p>
                <a:pPr lvl="1"/>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rad>
                  </m:oMath>
                </a14:m>
                <a:endParaRPr lang="en-HK" dirty="0"/>
              </a:p>
              <a:p>
                <a:r>
                  <a:rPr lang="en-HK" dirty="0"/>
                  <a:t>Note that </a:t>
                </a:r>
                <a14:m>
                  <m:oMath xmlns:m="http://schemas.openxmlformats.org/officeDocument/2006/math">
                    <m:r>
                      <a:rPr lang="en-US" i="1">
                        <a:latin typeface="Cambria Math" panose="02040503050406030204" pitchFamily="18" charset="0"/>
                      </a:rPr>
                      <m:t>𝑃</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oMath>
                </a14:m>
                <a:r>
                  <a:rPr lang="en-HK" dirty="0"/>
                  <a:t> is derived from put-call parity</a:t>
                </a:r>
              </a:p>
              <a:p>
                <a:pPr lvl="1"/>
                <a:r>
                  <a:rPr lang="en-US" dirty="0"/>
                  <a:t>Put-call parity: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𝐸</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𝐸</m:t>
                        </m:r>
                      </m:sub>
                    </m:s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𝐾</m:t>
                    </m:r>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𝑟</m:t>
                        </m:r>
                        <m:d>
                          <m:dPr>
                            <m:ctrlPr>
                              <a:rPr lang="en-HK"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e>
                        </m:d>
                      </m:sup>
                    </m:sSup>
                  </m:oMath>
                </a14:m>
                <a:endParaRPr lang="en-HK" i="1" dirty="0"/>
              </a:p>
              <a:p>
                <a:r>
                  <a:rPr lang="en-US" dirty="0"/>
                  <a:t>Implied volatility</a:t>
                </a:r>
              </a:p>
              <a:p>
                <a:pPr lvl="1"/>
                <a:r>
                  <a:rPr lang="en-US" dirty="0"/>
                  <a:t>Value of volatility when back-solving an option pricing model (such as BS) with current market price </a:t>
                </a:r>
                <a:endParaRPr lang="en-HK" dirty="0"/>
              </a:p>
              <a:p>
                <a:endParaRPr lang="en-HK" dirty="0"/>
              </a:p>
            </p:txBody>
          </p:sp>
        </mc:Choice>
        <mc:Fallback xmlns="">
          <p:sp>
            <p:nvSpPr>
              <p:cNvPr id="3" name="Content Placeholder 2">
                <a:extLst>
                  <a:ext uri="{FF2B5EF4-FFF2-40B4-BE49-F238E27FC236}">
                    <a16:creationId xmlns:a16="http://schemas.microsoft.com/office/drawing/2014/main" id="{765D7924-7C96-437F-813E-E523F784A156}"/>
                  </a:ext>
                </a:extLst>
              </p:cNvPr>
              <p:cNvSpPr>
                <a:spLocks noGrp="1" noRot="1" noChangeAspect="1" noMove="1" noResize="1" noEditPoints="1" noAdjustHandles="1" noChangeArrowheads="1" noChangeShapeType="1" noTextEdit="1"/>
              </p:cNvSpPr>
              <p:nvPr>
                <p:ph idx="1"/>
              </p:nvPr>
            </p:nvSpPr>
            <p:spPr>
              <a:xfrm>
                <a:off x="1097280" y="2108201"/>
                <a:ext cx="10058400" cy="4257088"/>
              </a:xfrm>
              <a:blipFill>
                <a:blip r:embed="rId2"/>
                <a:stretch>
                  <a:fillRect l="-545" t="-716"/>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82240A80-BEFD-4F0B-9CF5-C655D3AB4BBC}"/>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2485446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24D20-B515-4382-8A53-11FF75193B41}"/>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dirty="0"/>
              <a:t>Monte Carlo Method</a:t>
            </a:r>
          </a:p>
        </p:txBody>
      </p:sp>
      <p:sp>
        <p:nvSpPr>
          <p:cNvPr id="3" name="Text Placeholder 2">
            <a:extLst>
              <a:ext uri="{FF2B5EF4-FFF2-40B4-BE49-F238E27FC236}">
                <a16:creationId xmlns:a16="http://schemas.microsoft.com/office/drawing/2014/main" id="{4549535F-E12B-428A-8043-3EC1A7F3654C}"/>
              </a:ext>
            </a:extLst>
          </p:cNvPr>
          <p:cNvSpPr>
            <a:spLocks noGrp="1"/>
          </p:cNvSpPr>
          <p:nvPr>
            <p:ph type="body" idx="1"/>
          </p:nvPr>
        </p:nvSpPr>
        <p:spPr>
          <a:xfrm>
            <a:off x="976602" y="815303"/>
            <a:ext cx="3194468" cy="5054008"/>
          </a:xfrm>
        </p:spPr>
        <p:txBody>
          <a:bodyPr vert="horz" lIns="91440" tIns="45720" rIns="91440" bIns="45720" rtlCol="0" anchor="ctr">
            <a:normAutofit/>
          </a:bodyPr>
          <a:lstStyle/>
          <a:p>
            <a:pPr algn="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B1823A86-7061-499A-90B0-DFF64F901FAC}"/>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205785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A6C9-617C-41B1-913F-472BB8D38616}"/>
              </a:ext>
            </a:extLst>
          </p:cNvPr>
          <p:cNvSpPr>
            <a:spLocks noGrp="1"/>
          </p:cNvSpPr>
          <p:nvPr>
            <p:ph type="title"/>
          </p:nvPr>
        </p:nvSpPr>
        <p:spPr/>
        <p:txBody>
          <a:bodyPr/>
          <a:lstStyle/>
          <a:p>
            <a:r>
              <a:rPr lang="en-HK" dirty="0"/>
              <a:t>Standard 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494E54-8A1E-49AC-BCAA-C1281D269DA2}"/>
                  </a:ext>
                </a:extLst>
              </p:cNvPr>
              <p:cNvSpPr>
                <a:spLocks noGrp="1"/>
              </p:cNvSpPr>
              <p:nvPr>
                <p:ph idx="1"/>
              </p:nvPr>
            </p:nvSpPr>
            <p:spPr/>
            <p:txBody>
              <a:bodyPr/>
              <a:lstStyle/>
              <a:p>
                <a:r>
                  <a:rPr lang="en-HK" dirty="0"/>
                  <a:t>Vanilla European call option pricing</a:t>
                </a:r>
              </a:p>
              <a:p>
                <a:pPr lvl="1"/>
                <a:r>
                  <a:rPr lang="en-HK" dirty="0"/>
                  <a:t>Recall payoff function is </a:t>
                </a:r>
                <a14:m>
                  <m:oMath xmlns:m="http://schemas.openxmlformats.org/officeDocument/2006/math">
                    <m:r>
                      <m:rPr>
                        <m:sty m:val="p"/>
                      </m:rPr>
                      <a:rPr lang="en-HK">
                        <a:latin typeface="Cambria Math" panose="02040503050406030204" pitchFamily="18" charset="0"/>
                      </a:rPr>
                      <m:t>max</m:t>
                    </m:r>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oMath>
                </a14:m>
                <a:endParaRPr lang="en-HK" dirty="0"/>
              </a:p>
              <a:p>
                <a:pPr lvl="1"/>
                <a:r>
                  <a:rPr lang="en-HK" dirty="0"/>
                  <a:t>Estimate </a:t>
                </a:r>
                <a14:m>
                  <m:oMath xmlns:m="http://schemas.openxmlformats.org/officeDocument/2006/math">
                    <m:r>
                      <a:rPr lang="en-HK" i="1">
                        <a:latin typeface="Cambria Math" panose="02040503050406030204" pitchFamily="18" charset="0"/>
                      </a:rPr>
                      <m:t>𝐸</m:t>
                    </m:r>
                    <m:r>
                      <a:rPr lang="en-HK" i="1">
                        <a:latin typeface="Cambria Math" panose="02040503050406030204" pitchFamily="18" charset="0"/>
                      </a:rPr>
                      <m:t>[</m:t>
                    </m:r>
                    <m:func>
                      <m:funcPr>
                        <m:ctrlPr>
                          <a:rPr lang="en-HK" i="1">
                            <a:latin typeface="Cambria Math" panose="02040503050406030204" pitchFamily="18" charset="0"/>
                          </a:rPr>
                        </m:ctrlPr>
                      </m:funcPr>
                      <m:fName>
                        <m:r>
                          <m:rPr>
                            <m:sty m:val="p"/>
                          </m:rPr>
                          <a:rPr lang="en-HK">
                            <a:latin typeface="Cambria Math" panose="02040503050406030204" pitchFamily="18" charset="0"/>
                          </a:rPr>
                          <m:t>max</m:t>
                        </m:r>
                      </m:fName>
                      <m:e>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e>
                        </m:d>
                      </m:e>
                    </m:func>
                    <m:r>
                      <a:rPr lang="en-HK" i="1">
                        <a:latin typeface="Cambria Math" panose="02040503050406030204" pitchFamily="18" charset="0"/>
                      </a:rPr>
                      <m:t>]</m:t>
                    </m:r>
                  </m:oMath>
                </a14:m>
                <a:r>
                  <a:rPr lang="en-HK" dirty="0"/>
                  <a:t> by sample average </a:t>
                </a:r>
                <a14:m>
                  <m:oMath xmlns:m="http://schemas.openxmlformats.org/officeDocument/2006/math">
                    <m:f>
                      <m:fPr>
                        <m:ctrlPr>
                          <a:rPr lang="en-HK" i="1">
                            <a:latin typeface="Cambria Math" panose="02040503050406030204" pitchFamily="18" charset="0"/>
                          </a:rPr>
                        </m:ctrlPr>
                      </m:fPr>
                      <m:num>
                        <m:r>
                          <a:rPr lang="en-HK" i="1">
                            <a:latin typeface="Cambria Math" panose="02040503050406030204" pitchFamily="18" charset="0"/>
                          </a:rPr>
                          <m:t>1</m:t>
                        </m:r>
                      </m:num>
                      <m:den>
                        <m:r>
                          <a:rPr lang="en-HK" i="1">
                            <a:latin typeface="Cambria Math" panose="02040503050406030204" pitchFamily="18" charset="0"/>
                          </a:rPr>
                          <m:t>𝑛</m:t>
                        </m:r>
                      </m:den>
                    </m:f>
                    <m:nary>
                      <m:naryPr>
                        <m:chr m:val="∑"/>
                        <m:ctrlPr>
                          <a:rPr lang="en-HK" i="1">
                            <a:latin typeface="Cambria Math" panose="02040503050406030204" pitchFamily="18" charset="0"/>
                          </a:rPr>
                        </m:ctrlPr>
                      </m:naryPr>
                      <m:sub>
                        <m:r>
                          <a:rPr lang="en-HK" i="1">
                            <a:latin typeface="Cambria Math" panose="02040503050406030204" pitchFamily="18" charset="0"/>
                          </a:rPr>
                          <m:t>𝑖</m:t>
                        </m:r>
                        <m:r>
                          <a:rPr lang="en-HK" i="1">
                            <a:latin typeface="Cambria Math" panose="02040503050406030204" pitchFamily="18" charset="0"/>
                          </a:rPr>
                          <m:t>=1</m:t>
                        </m:r>
                      </m:sub>
                      <m:sup>
                        <m:r>
                          <a:rPr lang="en-HK" i="1">
                            <a:latin typeface="Cambria Math" panose="02040503050406030204" pitchFamily="18" charset="0"/>
                          </a:rPr>
                          <m:t>𝑛</m:t>
                        </m:r>
                      </m:sup>
                      <m:e>
                        <m:r>
                          <m:rPr>
                            <m:sty m:val="p"/>
                          </m:rPr>
                          <a:rPr lang="en-HK">
                            <a:latin typeface="Cambria Math" panose="02040503050406030204" pitchFamily="18" charset="0"/>
                          </a:rPr>
                          <m:t>max</m:t>
                        </m:r>
                        <m:r>
                          <a:rPr lang="en-HK" i="1">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𝑆</m:t>
                            </m:r>
                          </m:e>
                          <m:sub>
                            <m:r>
                              <a:rPr lang="en-HK" i="1">
                                <a:latin typeface="Cambria Math" panose="02040503050406030204" pitchFamily="18" charset="0"/>
                              </a:rPr>
                              <m:t>𝑇</m:t>
                            </m:r>
                          </m:sub>
                          <m:sup>
                            <m:r>
                              <a:rPr lang="en-HK" i="1">
                                <a:latin typeface="Cambria Math" panose="02040503050406030204" pitchFamily="18" charset="0"/>
                              </a:rPr>
                              <m:t>(</m:t>
                            </m:r>
                            <m:r>
                              <a:rPr lang="en-HK" i="1">
                                <a:latin typeface="Cambria Math" panose="02040503050406030204" pitchFamily="18" charset="0"/>
                              </a:rPr>
                              <m:t>𝑖</m:t>
                            </m:r>
                            <m:r>
                              <a:rPr lang="en-HK" i="1">
                                <a:latin typeface="Cambria Math" panose="02040503050406030204" pitchFamily="18" charset="0"/>
                              </a:rPr>
                              <m:t>)</m:t>
                            </m:r>
                          </m:sup>
                        </m:sSubSup>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r>
                          <m:rPr>
                            <m:nor/>
                          </m:rPr>
                          <a:rPr lang="en-HK" dirty="0"/>
                          <m:t> </m:t>
                        </m:r>
                      </m:e>
                    </m:nary>
                  </m:oMath>
                </a14:m>
                <a:endParaRPr lang="en-HK" dirty="0"/>
              </a:p>
              <a:p>
                <a:r>
                  <a:rPr lang="en-HK" dirty="0"/>
                  <a:t>Algorithm</a:t>
                </a:r>
              </a:p>
              <a:p>
                <a:pPr lvl="1"/>
                <a:r>
                  <a:rPr lang="en-HK" dirty="0"/>
                  <a:t>1) Generate </a:t>
                </a:r>
                <a14:m>
                  <m:oMath xmlns:m="http://schemas.openxmlformats.org/officeDocument/2006/math">
                    <m:r>
                      <a:rPr lang="en-HK" i="1">
                        <a:latin typeface="Cambria Math" panose="02040503050406030204" pitchFamily="18" charset="0"/>
                      </a:rPr>
                      <m:t>𝑍</m:t>
                    </m:r>
                    <m:r>
                      <a:rPr lang="en-HK" i="1">
                        <a:latin typeface="Cambria Math" panose="02040503050406030204" pitchFamily="18" charset="0"/>
                      </a:rPr>
                      <m:t>~</m:t>
                    </m:r>
                    <m:r>
                      <m:rPr>
                        <m:sty m:val="p"/>
                      </m:rPr>
                      <a:rPr lang="en-HK" i="0">
                        <a:latin typeface="Cambria Math" panose="02040503050406030204" pitchFamily="18" charset="0"/>
                      </a:rPr>
                      <m:t>N</m:t>
                    </m:r>
                    <m:r>
                      <a:rPr lang="en-HK" i="1">
                        <a:latin typeface="Cambria Math" panose="02040503050406030204" pitchFamily="18" charset="0"/>
                      </a:rPr>
                      <m:t>(0,1)</m:t>
                    </m:r>
                  </m:oMath>
                </a14:m>
                <a:endParaRPr lang="en-HK" dirty="0"/>
              </a:p>
              <a:p>
                <a:pPr lvl="1"/>
                <a:r>
                  <a:rPr lang="en-HK" dirty="0"/>
                  <a:t>2) Set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HK" i="1">
                            <a:latin typeface="Cambria Math" panose="02040503050406030204" pitchFamily="18" charset="0"/>
                          </a:rPr>
                          <m:t>0</m:t>
                        </m:r>
                      </m:sub>
                    </m:sSub>
                    <m:sSup>
                      <m:sSupPr>
                        <m:ctrlPr>
                          <a:rPr lang="en-HK" i="1">
                            <a:latin typeface="Cambria Math" panose="02040503050406030204" pitchFamily="18" charset="0"/>
                          </a:rPr>
                        </m:ctrlPr>
                      </m:sSupPr>
                      <m:e>
                        <m:r>
                          <a:rPr lang="en-US" i="1">
                            <a:latin typeface="Cambria Math" panose="02040503050406030204" pitchFamily="18" charset="0"/>
                          </a:rPr>
                          <m:t>𝑒</m:t>
                        </m:r>
                      </m:e>
                      <m:sup>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HK"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HK" i="1">
                                <a:latin typeface="Cambria Math" panose="02040503050406030204" pitchFamily="18" charset="0"/>
                              </a:rPr>
                              <m:t>𝑇</m:t>
                            </m:r>
                          </m:e>
                        </m:rad>
                        <m:r>
                          <a:rPr lang="en-US" i="1">
                            <a:latin typeface="Cambria Math" panose="02040503050406030204" pitchFamily="18" charset="0"/>
                          </a:rPr>
                          <m:t>𝑍</m:t>
                        </m:r>
                      </m:sup>
                    </m:sSup>
                  </m:oMath>
                </a14:m>
                <a:endParaRPr lang="en-HK" dirty="0"/>
              </a:p>
              <a:p>
                <a:pPr lvl="1"/>
                <a:r>
                  <a:rPr lang="en-HK" b="1" dirty="0"/>
                  <a:t>3) Compute </a:t>
                </a:r>
                <a14:m>
                  <m:oMath xmlns:m="http://schemas.openxmlformats.org/officeDocument/2006/math">
                    <m:sSub>
                      <m:sSubPr>
                        <m:ctrlPr>
                          <a:rPr lang="en-HK" b="1" i="1">
                            <a:latin typeface="Cambria Math" panose="02040503050406030204" pitchFamily="18" charset="0"/>
                          </a:rPr>
                        </m:ctrlPr>
                      </m:sSubPr>
                      <m:e>
                        <m:r>
                          <a:rPr lang="en-HK" b="1" i="1">
                            <a:latin typeface="Cambria Math" panose="02040503050406030204" pitchFamily="18" charset="0"/>
                          </a:rPr>
                          <m:t>𝝅</m:t>
                        </m:r>
                      </m:e>
                      <m:sub>
                        <m:r>
                          <a:rPr lang="en-HK" b="1" i="1">
                            <a:latin typeface="Cambria Math" panose="02040503050406030204" pitchFamily="18" charset="0"/>
                          </a:rPr>
                          <m:t>𝒊</m:t>
                        </m:r>
                      </m:sub>
                    </m:sSub>
                    <m:r>
                      <a:rPr lang="en-HK" b="1" i="1">
                        <a:latin typeface="Cambria Math" panose="02040503050406030204" pitchFamily="18" charset="0"/>
                      </a:rPr>
                      <m:t>=</m:t>
                    </m:r>
                    <m:r>
                      <a:rPr lang="en-HK" b="1">
                        <a:latin typeface="Cambria Math" panose="02040503050406030204" pitchFamily="18" charset="0"/>
                      </a:rPr>
                      <m:t>𝐦𝐚𝐱</m:t>
                    </m:r>
                    <m:r>
                      <a:rPr lang="en-HK" b="1" i="1">
                        <a:latin typeface="Cambria Math" panose="02040503050406030204" pitchFamily="18" charset="0"/>
                      </a:rPr>
                      <m:t>⁡(</m:t>
                    </m:r>
                    <m:sSub>
                      <m:sSubPr>
                        <m:ctrlPr>
                          <a:rPr lang="en-HK" b="1" i="1">
                            <a:latin typeface="Cambria Math" panose="02040503050406030204" pitchFamily="18" charset="0"/>
                          </a:rPr>
                        </m:ctrlPr>
                      </m:sSubPr>
                      <m:e>
                        <m:r>
                          <a:rPr lang="en-HK" b="1" i="1">
                            <a:latin typeface="Cambria Math" panose="02040503050406030204" pitchFamily="18" charset="0"/>
                          </a:rPr>
                          <m:t>𝑺</m:t>
                        </m:r>
                      </m:e>
                      <m:sub>
                        <m:r>
                          <a:rPr lang="en-HK" b="1" i="1">
                            <a:latin typeface="Cambria Math" panose="02040503050406030204" pitchFamily="18" charset="0"/>
                          </a:rPr>
                          <m:t>𝑻</m:t>
                        </m:r>
                      </m:sub>
                    </m:sSub>
                    <m:r>
                      <a:rPr lang="en-HK" b="1" i="1">
                        <a:latin typeface="Cambria Math" panose="02040503050406030204" pitchFamily="18" charset="0"/>
                      </a:rPr>
                      <m:t>−</m:t>
                    </m:r>
                    <m:r>
                      <a:rPr lang="en-HK" b="1" i="1">
                        <a:latin typeface="Cambria Math" panose="02040503050406030204" pitchFamily="18" charset="0"/>
                      </a:rPr>
                      <m:t>𝑲</m:t>
                    </m:r>
                    <m:r>
                      <a:rPr lang="en-HK" b="1" i="1">
                        <a:latin typeface="Cambria Math" panose="02040503050406030204" pitchFamily="18" charset="0"/>
                      </a:rPr>
                      <m:t>,</m:t>
                    </m:r>
                    <m:r>
                      <a:rPr lang="en-HK" b="1" i="1">
                        <a:latin typeface="Cambria Math" panose="02040503050406030204" pitchFamily="18" charset="0"/>
                      </a:rPr>
                      <m:t>𝟎</m:t>
                    </m:r>
                    <m:r>
                      <a:rPr lang="en-HK" b="1" i="1">
                        <a:latin typeface="Cambria Math" panose="02040503050406030204" pitchFamily="18" charset="0"/>
                      </a:rPr>
                      <m:t>)</m:t>
                    </m:r>
                  </m:oMath>
                </a14:m>
                <a:endParaRPr lang="en-HK" b="1" dirty="0"/>
              </a:p>
              <a:p>
                <a:pPr lvl="1"/>
                <a:r>
                  <a:rPr lang="en-HK" dirty="0"/>
                  <a:t>4) Repeat 1 to 3 for </a:t>
                </a:r>
                <a14:m>
                  <m:oMath xmlns:m="http://schemas.openxmlformats.org/officeDocument/2006/math">
                    <m:r>
                      <a:rPr lang="en-HK" i="1">
                        <a:latin typeface="Cambria Math" panose="02040503050406030204" pitchFamily="18" charset="0"/>
                      </a:rPr>
                      <m:t>𝑖</m:t>
                    </m:r>
                    <m:r>
                      <a:rPr lang="en-HK" i="1">
                        <a:latin typeface="Cambria Math" panose="02040503050406030204" pitchFamily="18" charset="0"/>
                      </a:rPr>
                      <m:t>=1,…,</m:t>
                    </m:r>
                    <m:r>
                      <a:rPr lang="en-HK" i="1">
                        <a:latin typeface="Cambria Math" panose="02040503050406030204" pitchFamily="18" charset="0"/>
                      </a:rPr>
                      <m:t>𝑛</m:t>
                    </m:r>
                  </m:oMath>
                </a14:m>
                <a:endParaRPr lang="en-HK" dirty="0"/>
              </a:p>
              <a:p>
                <a:pPr lvl="1"/>
                <a:r>
                  <a:rPr lang="en-HK" dirty="0"/>
                  <a:t>5) Option price = </a:t>
                </a:r>
                <a14:m>
                  <m:oMath xmlns:m="http://schemas.openxmlformats.org/officeDocument/2006/math">
                    <m:f>
                      <m:fPr>
                        <m:ctrlPr>
                          <a:rPr lang="en-HK" i="1">
                            <a:latin typeface="Cambria Math" panose="02040503050406030204" pitchFamily="18" charset="0"/>
                          </a:rPr>
                        </m:ctrlPr>
                      </m:fPr>
                      <m:num>
                        <m:sSup>
                          <m:sSupPr>
                            <m:ctrlPr>
                              <a:rPr lang="en-HK" i="1">
                                <a:latin typeface="Cambria Math" panose="02040503050406030204" pitchFamily="18" charset="0"/>
                              </a:rPr>
                            </m:ctrlPr>
                          </m:sSupPr>
                          <m:e>
                            <m:r>
                              <m:rPr>
                                <m:sty m:val="p"/>
                              </m:rPr>
                              <a:rPr lang="en-HK">
                                <a:latin typeface="Cambria Math" panose="02040503050406030204" pitchFamily="18" charset="0"/>
                              </a:rPr>
                              <m:t>e</m:t>
                            </m:r>
                          </m:e>
                          <m:sup>
                            <m:r>
                              <a:rPr lang="en-HK">
                                <a:latin typeface="Cambria Math" panose="02040503050406030204" pitchFamily="18" charset="0"/>
                              </a:rPr>
                              <m:t>−</m:t>
                            </m:r>
                            <m:r>
                              <m:rPr>
                                <m:sty m:val="p"/>
                              </m:rPr>
                              <a:rPr lang="en-HK">
                                <a:latin typeface="Cambria Math" panose="02040503050406030204" pitchFamily="18" charset="0"/>
                              </a:rPr>
                              <m:t>rT</m:t>
                            </m:r>
                          </m:sup>
                        </m:sSup>
                      </m:num>
                      <m:den>
                        <m:r>
                          <m:rPr>
                            <m:sty m:val="p"/>
                          </m:rPr>
                          <a:rPr lang="en-HK">
                            <a:latin typeface="Cambria Math" panose="02040503050406030204" pitchFamily="18" charset="0"/>
                          </a:rPr>
                          <m:t>n</m:t>
                        </m:r>
                      </m:den>
                    </m:f>
                    <m:nary>
                      <m:naryPr>
                        <m:chr m:val="∑"/>
                        <m:ctrlPr>
                          <a:rPr lang="en-HK" i="1">
                            <a:latin typeface="Cambria Math" panose="02040503050406030204" pitchFamily="18" charset="0"/>
                          </a:rPr>
                        </m:ctrlPr>
                      </m:naryPr>
                      <m:sub>
                        <m:r>
                          <a:rPr lang="en-HK" i="1">
                            <a:latin typeface="Cambria Math" panose="02040503050406030204" pitchFamily="18" charset="0"/>
                          </a:rPr>
                          <m:t>𝑖</m:t>
                        </m:r>
                        <m:r>
                          <a:rPr lang="en-HK" i="1">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𝜋</m:t>
                            </m:r>
                          </m:e>
                          <m:sub>
                            <m:r>
                              <a:rPr lang="en-HK" i="1">
                                <a:latin typeface="Cambria Math" panose="02040503050406030204" pitchFamily="18" charset="0"/>
                              </a:rPr>
                              <m:t>𝑖</m:t>
                            </m:r>
                          </m:sub>
                        </m:sSub>
                      </m:e>
                    </m:nary>
                  </m:oMath>
                </a14:m>
                <a:endParaRPr lang="en-HK" dirty="0"/>
              </a:p>
            </p:txBody>
          </p:sp>
        </mc:Choice>
        <mc:Fallback xmlns="">
          <p:sp>
            <p:nvSpPr>
              <p:cNvPr id="3" name="Content Placeholder 2">
                <a:extLst>
                  <a:ext uri="{FF2B5EF4-FFF2-40B4-BE49-F238E27FC236}">
                    <a16:creationId xmlns:a16="http://schemas.microsoft.com/office/drawing/2014/main" id="{40494E54-8A1E-49AC-BCAA-C1281D269DA2}"/>
                  </a:ext>
                </a:extLst>
              </p:cNvPr>
              <p:cNvSpPr>
                <a:spLocks noGrp="1" noRot="1" noChangeAspect="1" noMove="1" noResize="1" noEditPoints="1" noAdjustHandles="1" noChangeArrowheads="1" noChangeShapeType="1" noTextEdit="1"/>
              </p:cNvSpPr>
              <p:nvPr>
                <p:ph idx="1"/>
              </p:nvPr>
            </p:nvSpPr>
            <p:spPr>
              <a:blipFill>
                <a:blip r:embed="rId2"/>
                <a:stretch>
                  <a:fillRect l="-545" t="-810" b="-10697"/>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6FA71539-9AFE-489F-BFF3-3E3BDCC5766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1270725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8534-7DD4-4129-B5B4-EF2F91067304}"/>
              </a:ext>
            </a:extLst>
          </p:cNvPr>
          <p:cNvSpPr>
            <a:spLocks noGrp="1"/>
          </p:cNvSpPr>
          <p:nvPr>
            <p:ph type="title"/>
          </p:nvPr>
        </p:nvSpPr>
        <p:spPr/>
        <p:txBody>
          <a:bodyPr/>
          <a:lstStyle/>
          <a:p>
            <a:r>
              <a:rPr lang="en-HK" dirty="0"/>
              <a:t>Things to Note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4F4B07-CA93-4B80-B6DE-D0EA81CD6E80}"/>
                  </a:ext>
                </a:extLst>
              </p:cNvPr>
              <p:cNvSpPr>
                <a:spLocks noGrp="1"/>
              </p:cNvSpPr>
              <p:nvPr>
                <p:ph idx="1"/>
              </p:nvPr>
            </p:nvSpPr>
            <p:spPr>
              <a:xfrm>
                <a:off x="1097280" y="2108201"/>
                <a:ext cx="10058400" cy="4463196"/>
              </a:xfrm>
            </p:spPr>
            <p:txBody>
              <a:bodyPr/>
              <a:lstStyle/>
              <a:p>
                <a:pPr lvl="0"/>
                <a:r>
                  <a:rPr lang="en-US" dirty="0"/>
                  <a:t>General algorithm (always refer to tutorial notes)</a:t>
                </a:r>
              </a:p>
              <a:p>
                <a:pPr lvl="1"/>
                <a:r>
                  <a:rPr lang="en-US" dirty="0"/>
                  <a:t>1) Generate random variable </a:t>
                </a:r>
                <a14:m>
                  <m:oMath xmlns:m="http://schemas.openxmlformats.org/officeDocument/2006/math">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sub>
                    </m:sSub>
                  </m:oMath>
                </a14:m>
                <a:endParaRPr lang="en-HK" dirty="0">
                  <a:latin typeface="Cambria Math" panose="02040503050406030204" pitchFamily="18" charset="0"/>
                  <a:ea typeface="Cambria Math" panose="02040503050406030204" pitchFamily="18" charset="0"/>
                </a:endParaRPr>
              </a:p>
              <a:p>
                <a:pPr lvl="1"/>
                <a:r>
                  <a:rPr lang="en-HK" dirty="0">
                    <a:latin typeface="Cambria Math" panose="02040503050406030204" pitchFamily="18" charset="0"/>
                    <a:ea typeface="Cambria Math" panose="02040503050406030204" pitchFamily="18" charset="0"/>
                  </a:rPr>
                  <a:t>2) </a:t>
                </a:r>
                <a:r>
                  <a:rPr lang="en-US" dirty="0"/>
                  <a:t>Calculate </a:t>
                </a:r>
                <a14:m>
                  <m:oMath xmlns:m="http://schemas.openxmlformats.org/officeDocument/2006/math">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t>
                </a:r>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h</m:t>
                    </m:r>
                  </m:oMath>
                </a14:m>
                <a:r>
                  <a:rPr lang="en-US" dirty="0"/>
                  <a:t> is the target function</a:t>
                </a:r>
              </a:p>
              <a:p>
                <a:pPr lvl="1"/>
                <a:r>
                  <a:rPr lang="en-US" dirty="0"/>
                  <a:t>3) Repeat 1 and 2 for n times</a:t>
                </a:r>
              </a:p>
              <a:p>
                <a:pPr lvl="1"/>
                <a:r>
                  <a:rPr lang="en-US" dirty="0"/>
                  <a:t>4) </a:t>
                </a:r>
                <a14:m>
                  <m:oMath xmlns:m="http://schemas.openxmlformats.org/officeDocument/2006/math">
                    <m:acc>
                      <m:accPr>
                        <m:chr m:val="̂"/>
                        <m:ctrlPr>
                          <a:rPr lang="en-HK"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r>
                      <a:rPr lang="en-US">
                        <a:latin typeface="Cambria Math" panose="02040503050406030204" pitchFamily="18" charset="0"/>
                        <a:ea typeface="Cambria Math" panose="02040503050406030204" pitchFamily="18" charset="0"/>
                      </a:rPr>
                      <m:t>=</m:t>
                    </m:r>
                    <m:f>
                      <m:fPr>
                        <m:ctrlPr>
                          <a:rPr lang="en-HK" i="1">
                            <a:latin typeface="Cambria Math" panose="02040503050406030204" pitchFamily="18" charset="0"/>
                            <a:ea typeface="Cambria Math" panose="02040503050406030204" pitchFamily="18" charset="0"/>
                          </a:rPr>
                        </m:ctrlPr>
                      </m:fPr>
                      <m:num>
                        <m:r>
                          <a:rPr lang="en-US">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limLoc m:val="subSup"/>
                        <m:ctrlPr>
                          <a:rPr lang="en-HK"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𝑗</m:t>
                            </m:r>
                          </m:sub>
                        </m:sSub>
                      </m:e>
                    </m:nary>
                  </m:oMath>
                </a14:m>
                <a:r>
                  <a:rPr lang="en-US" dirty="0"/>
                  <a:t> (remember to do discounting if necessary)</a:t>
                </a:r>
                <a:endParaRPr lang="en-HK" dirty="0"/>
              </a:p>
              <a:p>
                <a:r>
                  <a:rPr lang="en-HK" dirty="0"/>
                  <a:t>Be careful of…</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r>
                  <a:rPr lang="en-HK" dirty="0"/>
                  <a:t> is not necessarily normally distributed</a:t>
                </a:r>
              </a:p>
              <a:p>
                <a:pPr lvl="1"/>
                <a:r>
                  <a:rPr lang="en-HK" dirty="0"/>
                  <a:t>The target function </a:t>
                </a:r>
                <a14:m>
                  <m:oMath xmlns:m="http://schemas.openxmlformats.org/officeDocument/2006/math">
                    <m:r>
                      <a:rPr lang="en-HK" b="0" i="1" smtClean="0">
                        <a:latin typeface="Cambria Math" panose="02040503050406030204" pitchFamily="18" charset="0"/>
                      </a:rPr>
                      <m:t>h</m:t>
                    </m:r>
                    <m:r>
                      <a:rPr lang="en-HK" b="0" i="1" smtClean="0">
                        <a:latin typeface="Cambria Math" panose="02040503050406030204" pitchFamily="18" charset="0"/>
                      </a:rPr>
                      <m:t>(</m:t>
                    </m:r>
                    <m:r>
                      <a:rPr lang="en-HK" b="0" i="1" smtClean="0">
                        <a:latin typeface="Cambria Math" panose="02040503050406030204" pitchFamily="18" charset="0"/>
                      </a:rPr>
                      <m:t>𝑥</m:t>
                    </m:r>
                    <m:r>
                      <a:rPr lang="en-HK" b="0" i="1" smtClean="0">
                        <a:latin typeface="Cambria Math" panose="02040503050406030204" pitchFamily="18" charset="0"/>
                      </a:rPr>
                      <m:t>)</m:t>
                    </m:r>
                  </m:oMath>
                </a14:m>
                <a:r>
                  <a:rPr lang="en-HK" dirty="0"/>
                  <a:t> that you are interested in</a:t>
                </a:r>
              </a:p>
              <a:p>
                <a:pPr lvl="2"/>
                <a:r>
                  <a:rPr lang="en-HK" dirty="0"/>
                  <a:t>We need to adjust for conditional probability in stratified sampling sometimes because </a:t>
                </a:r>
                <a14:m>
                  <m:oMath xmlns:m="http://schemas.openxmlformats.org/officeDocument/2006/math">
                    <m:r>
                      <a:rPr lang="en-HK" b="0" i="1" smtClean="0">
                        <a:latin typeface="Cambria Math" panose="02040503050406030204" pitchFamily="18" charset="0"/>
                      </a:rPr>
                      <m:t>h</m:t>
                    </m:r>
                  </m:oMath>
                </a14:m>
                <a:r>
                  <a:rPr lang="en-HK" dirty="0"/>
                  <a:t> changes</a:t>
                </a:r>
              </a:p>
              <a:p>
                <a:pPr lvl="1"/>
                <a:r>
                  <a:rPr lang="en-HK" dirty="0"/>
                  <a:t>How to generate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endParaRPr lang="en-HK" dirty="0"/>
              </a:p>
              <a:p>
                <a:pPr lvl="2"/>
                <a:r>
                  <a:rPr lang="en-HK" dirty="0"/>
                  <a:t>For any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r>
                  <a:rPr lang="en-HK" dirty="0"/>
                  <a:t> that does not follow </a:t>
                </a:r>
                <a14:m>
                  <m:oMath xmlns:m="http://schemas.openxmlformats.org/officeDocument/2006/math">
                    <m:r>
                      <m:rPr>
                        <m:sty m:val="p"/>
                      </m:rPr>
                      <a:rPr lang="en-HK" b="0" i="0" smtClean="0">
                        <a:latin typeface="Cambria Math" panose="02040503050406030204" pitchFamily="18" charset="0"/>
                      </a:rPr>
                      <m:t>N</m:t>
                    </m:r>
                    <m:r>
                      <a:rPr lang="en-HK" b="0" i="1" smtClean="0">
                        <a:latin typeface="Cambria Math" panose="02040503050406030204" pitchFamily="18" charset="0"/>
                      </a:rPr>
                      <m:t>(0,1)</m:t>
                    </m:r>
                  </m:oMath>
                </a14:m>
                <a:r>
                  <a:rPr lang="en-HK" dirty="0"/>
                  <a:t> or </a:t>
                </a:r>
                <a14:m>
                  <m:oMath xmlns:m="http://schemas.openxmlformats.org/officeDocument/2006/math">
                    <m:r>
                      <m:rPr>
                        <m:sty m:val="p"/>
                      </m:rPr>
                      <a:rPr lang="en-HK" b="0" i="0" smtClean="0">
                        <a:latin typeface="Cambria Math" panose="02040503050406030204" pitchFamily="18" charset="0"/>
                      </a:rPr>
                      <m:t>U</m:t>
                    </m:r>
                    <m:r>
                      <a:rPr lang="en-HK" b="0" i="1" smtClean="0">
                        <a:latin typeface="Cambria Math" panose="02040503050406030204" pitchFamily="18" charset="0"/>
                      </a:rPr>
                      <m:t>(0,1)</m:t>
                    </m:r>
                  </m:oMath>
                </a14:m>
                <a:r>
                  <a:rPr lang="en-HK" dirty="0"/>
                  <a:t>. This includes discrete uniform</a:t>
                </a:r>
              </a:p>
            </p:txBody>
          </p:sp>
        </mc:Choice>
        <mc:Fallback xmlns="">
          <p:sp>
            <p:nvSpPr>
              <p:cNvPr id="3" name="Content Placeholder 2">
                <a:extLst>
                  <a:ext uri="{FF2B5EF4-FFF2-40B4-BE49-F238E27FC236}">
                    <a16:creationId xmlns:a16="http://schemas.microsoft.com/office/drawing/2014/main" id="{0E4F4B07-CA93-4B80-B6DE-D0EA81CD6E80}"/>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CA2C70D0-24CA-4DA0-8106-6762E8873EB1}"/>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3392704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1C7A8-F75D-4952-806A-362CB58176A0}"/>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dirty="0"/>
              <a:t>Random Variable Generation</a:t>
            </a:r>
          </a:p>
        </p:txBody>
      </p:sp>
      <p:sp>
        <p:nvSpPr>
          <p:cNvPr id="3" name="Text Placeholder 2">
            <a:extLst>
              <a:ext uri="{FF2B5EF4-FFF2-40B4-BE49-F238E27FC236}">
                <a16:creationId xmlns:a16="http://schemas.microsoft.com/office/drawing/2014/main" id="{946D6352-2DF6-471A-BCE7-B1BE0969560A}"/>
              </a:ext>
            </a:extLst>
          </p:cNvPr>
          <p:cNvSpPr>
            <a:spLocks noGrp="1"/>
          </p:cNvSpPr>
          <p:nvPr>
            <p:ph type="body" idx="1"/>
          </p:nvPr>
        </p:nvSpPr>
        <p:spPr>
          <a:xfrm>
            <a:off x="7870995" y="772731"/>
            <a:ext cx="3341488" cy="5054008"/>
          </a:xfrm>
        </p:spPr>
        <p:txBody>
          <a:bodyPr vert="horz" lIns="91440" tIns="45720" rIns="91440" bIns="45720" rtlCol="0" anchor="ctr">
            <a:normAutofit/>
          </a:bodyPr>
          <a:lstStyle/>
          <a:p>
            <a:pP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39E3768-56F5-437A-A464-5C940B05A191}"/>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133558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F9A6-8E94-46D1-86F4-6B3564B1AFC6}"/>
              </a:ext>
            </a:extLst>
          </p:cNvPr>
          <p:cNvSpPr>
            <a:spLocks noGrp="1"/>
          </p:cNvSpPr>
          <p:nvPr>
            <p:ph type="title"/>
          </p:nvPr>
        </p:nvSpPr>
        <p:spPr/>
        <p:txBody>
          <a:bodyPr/>
          <a:lstStyle/>
          <a:p>
            <a:r>
              <a:rPr lang="en-HK" dirty="0"/>
              <a:t>Inverse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C4F042-77DA-48E7-97E2-B7474C87C912}"/>
                  </a:ext>
                </a:extLst>
              </p:cNvPr>
              <p:cNvSpPr>
                <a:spLocks noGrp="1"/>
              </p:cNvSpPr>
              <p:nvPr>
                <p:ph idx="1"/>
              </p:nvPr>
            </p:nvSpPr>
            <p:spPr>
              <a:xfrm>
                <a:off x="1097280" y="2108201"/>
                <a:ext cx="10058400" cy="4463196"/>
              </a:xfrm>
            </p:spPr>
            <p:txBody>
              <a:bodyPr/>
              <a:lstStyle/>
              <a:p>
                <a:r>
                  <a:rPr lang="en-HK" dirty="0"/>
                  <a:t>Probability integral transform: </a:t>
                </a:r>
                <a:r>
                  <a:rPr lang="en-US" sz="1800" dirty="0">
                    <a:ea typeface="PMingLiU" panose="02020500000000000000" pitchFamily="18" charset="-120"/>
                    <a:cs typeface="Times New Roman" panose="02020603050405020304" pitchFamily="18" charset="0"/>
                  </a:rPr>
                  <a:t>if </a:t>
                </a:r>
                <a14:m>
                  <m:oMath xmlns:m="http://schemas.openxmlformats.org/officeDocument/2006/math">
                    <m:r>
                      <a:rPr lang="en-US" sz="1800" i="1">
                        <a:latin typeface="Cambria Math" panose="02040503050406030204" pitchFamily="18" charset="0"/>
                        <a:ea typeface="PMingLiU" panose="02020500000000000000" pitchFamily="18" charset="-120"/>
                        <a:cs typeface="Times New Roman" panose="02020603050405020304" pitchFamily="18" charset="0"/>
                      </a:rPr>
                      <m:t>𝑋</m:t>
                    </m:r>
                  </m:oMath>
                </a14:m>
                <a:r>
                  <a:rPr lang="en-US" sz="1800" dirty="0">
                    <a:ea typeface="PMingLiU" panose="02020500000000000000" pitchFamily="18" charset="-120"/>
                    <a:cs typeface="Times New Roman" panose="02020603050405020304" pitchFamily="18" charset="0"/>
                  </a:rPr>
                  <a:t> is a continuous random variable with </a:t>
                </a:r>
                <a:r>
                  <a:rPr lang="en-US" sz="1800" dirty="0" err="1">
                    <a:ea typeface="PMingLiU" panose="02020500000000000000" pitchFamily="18" charset="-120"/>
                    <a:cs typeface="Times New Roman" panose="02020603050405020304" pitchFamily="18" charset="0"/>
                  </a:rPr>
                  <a:t>cdf</a:t>
                </a:r>
                <a:r>
                  <a:rPr lang="en-US" sz="1800" dirty="0">
                    <a:ea typeface="PMingLiU" panose="02020500000000000000" pitchFamily="18" charset="-120"/>
                    <a:cs typeface="Times New Roman" panose="02020603050405020304" pitchFamily="18" charset="0"/>
                  </a:rPr>
                  <a:t> </a:t>
                </a:r>
                <a14:m>
                  <m:oMath xmlns:m="http://schemas.openxmlformats.org/officeDocument/2006/math">
                    <m:sSub>
                      <m:sSubPr>
                        <m:ctrlPr>
                          <a:rPr lang="en-HK" sz="1800" i="1">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latin typeface="Cambria Math" panose="02040503050406030204" pitchFamily="18" charset="0"/>
                            <a:ea typeface="PMingLiU" panose="02020500000000000000" pitchFamily="18" charset="-120"/>
                            <a:cs typeface="Times New Roman" panose="02020603050405020304" pitchFamily="18" charset="0"/>
                          </a:rPr>
                          <m:t>𝐹</m:t>
                        </m:r>
                      </m:e>
                      <m:sub>
                        <m:r>
                          <a:rPr lang="en-US" sz="1800" i="1">
                            <a:latin typeface="Cambria Math" panose="02040503050406030204" pitchFamily="18" charset="0"/>
                            <a:ea typeface="PMingLiU" panose="02020500000000000000" pitchFamily="18" charset="-120"/>
                            <a:cs typeface="Times New Roman" panose="02020603050405020304" pitchFamily="18" charset="0"/>
                          </a:rPr>
                          <m:t>𝑋</m:t>
                        </m:r>
                      </m:sub>
                    </m:sSub>
                  </m:oMath>
                </a14:m>
                <a:r>
                  <a:rPr lang="en-US" sz="1800" dirty="0">
                    <a:ea typeface="PMingLiU" panose="02020500000000000000" pitchFamily="18" charset="-120"/>
                    <a:cs typeface="Times New Roman" panose="02020603050405020304" pitchFamily="18" charset="0"/>
                  </a:rPr>
                  <a:t>, then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𝑌</m:t>
                    </m:r>
                    <m:r>
                      <a:rPr lang="en-US" sz="1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HK"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𝐹</m:t>
                        </m:r>
                      </m:e>
                      <m:sub>
                        <m:r>
                          <a:rPr lang="en-US" sz="1800" i="1">
                            <a:latin typeface="Cambria Math" panose="02040503050406030204" pitchFamily="18" charset="0"/>
                            <a:ea typeface="Cambria Math" panose="02040503050406030204" pitchFamily="18" charset="0"/>
                            <a:cs typeface="Times New Roman" panose="02020603050405020304" pitchFamily="18" charset="0"/>
                          </a:rPr>
                          <m:t>𝑋</m:t>
                        </m:r>
                      </m:sub>
                    </m:sSub>
                    <m:d>
                      <m:dPr>
                        <m:ctrlPr>
                          <a:rPr lang="en-HK"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𝑋</m:t>
                        </m:r>
                      </m:e>
                    </m:d>
                    <m:r>
                      <a:rPr lang="en-US" sz="18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800">
                        <a:latin typeface="Cambria Math" panose="02040503050406030204" pitchFamily="18" charset="0"/>
                        <a:ea typeface="Cambria Math" panose="02040503050406030204" pitchFamily="18" charset="0"/>
                        <a:cs typeface="Times New Roman" panose="02020603050405020304" pitchFamily="18" charset="0"/>
                      </a:rPr>
                      <m:t>Unif</m:t>
                    </m:r>
                    <m:r>
                      <a:rPr lang="en-US" sz="1800" i="1">
                        <a:latin typeface="Cambria Math" panose="02040503050406030204" pitchFamily="18" charset="0"/>
                        <a:ea typeface="Cambria Math" panose="02040503050406030204" pitchFamily="18" charset="0"/>
                        <a:cs typeface="Times New Roman" panose="02020603050405020304" pitchFamily="18" charset="0"/>
                      </a:rPr>
                      <m:t>(0,1)</m:t>
                    </m:r>
                  </m:oMath>
                </a14:m>
                <a:endParaRPr lang="en-HK" dirty="0">
                  <a:latin typeface="Cambria Math" panose="02040503050406030204" pitchFamily="18" charset="0"/>
                  <a:ea typeface="Cambria Math" panose="02040503050406030204" pitchFamily="18" charset="0"/>
                </a:endParaRPr>
              </a:p>
              <a:p>
                <a:pPr lvl="1"/>
                <a:r>
                  <a:rPr lang="en-US" dirty="0"/>
                  <a:t>In other words, if we can find the </a:t>
                </a:r>
                <a:r>
                  <a:rPr lang="en-US" dirty="0" err="1"/>
                  <a:t>cdf</a:t>
                </a:r>
                <a:r>
                  <a:rPr lang="en-US" dirty="0"/>
                  <a:t> inverse </a:t>
                </a:r>
                <a14:m>
                  <m:oMath xmlns:m="http://schemas.openxmlformats.org/officeDocument/2006/math">
                    <m:sSubSup>
                      <m:sSubSupPr>
                        <m:ctrlPr>
                          <a:rPr lang="en-HK"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𝑋</m:t>
                        </m:r>
                      </m:sub>
                      <m:sup>
                        <m:r>
                          <a:rPr lang="en-US" i="1">
                            <a:latin typeface="Cambria Math" panose="02040503050406030204" pitchFamily="18" charset="0"/>
                          </a:rPr>
                          <m:t>−1</m:t>
                        </m:r>
                      </m:sup>
                    </m:sSubSup>
                  </m:oMath>
                </a14:m>
                <a:r>
                  <a:rPr lang="en-US" dirty="0"/>
                  <a:t>, then </a:t>
                </a:r>
                <a14:m>
                  <m:oMath xmlns:m="http://schemas.openxmlformats.org/officeDocument/2006/math">
                    <m:sSubSup>
                      <m:sSubSupPr>
                        <m:ctrlPr>
                          <a:rPr lang="en-HK"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𝑋</m:t>
                        </m:r>
                      </m:sub>
                      <m:sup>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𝑋</m:t>
                    </m:r>
                  </m:oMath>
                </a14:m>
                <a:r>
                  <a:rPr lang="en-US" dirty="0"/>
                  <a:t> have the same distributions</a:t>
                </a:r>
              </a:p>
              <a:p>
                <a:r>
                  <a:rPr lang="en-US" dirty="0"/>
                  <a:t>Algorithm (discrete)</a:t>
                </a:r>
                <a:endParaRPr lang="en-HK" dirty="0"/>
              </a:p>
              <a:p>
                <a:pPr lvl="1"/>
                <a:r>
                  <a:rPr lang="en-US" dirty="0"/>
                  <a:t>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m:rPr>
                        <m:sty m:val="p"/>
                      </m:rPr>
                      <a:rPr lang="en-HK">
                        <a:latin typeface="Cambria Math" panose="02040503050406030204" pitchFamily="18" charset="0"/>
                      </a:rPr>
                      <m:t>Unif</m:t>
                    </m:r>
                    <m:r>
                      <a:rPr lang="en-HK" i="1">
                        <a:latin typeface="Cambria Math" panose="02040503050406030204" pitchFamily="18" charset="0"/>
                      </a:rPr>
                      <m:t>(0,1)</m:t>
                    </m:r>
                  </m:oMath>
                </a14:m>
                <a:endParaRPr lang="en-HK" dirty="0"/>
              </a:p>
              <a:p>
                <a:pPr lvl="1"/>
                <a14:m>
                  <m:oMath xmlns:m="http://schemas.openxmlformats.org/officeDocument/2006/math">
                    <m:r>
                      <a:rPr lang="en-HK" i="1">
                        <a:latin typeface="Cambria Math" panose="02040503050406030204" pitchFamily="18" charset="0"/>
                      </a:rPr>
                      <m:t>𝑋</m:t>
                    </m:r>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𝑥</m:t>
                        </m:r>
                      </m:e>
                      <m:sub>
                        <m:r>
                          <a:rPr lang="en-HK" i="1">
                            <a:latin typeface="Cambria Math" panose="02040503050406030204" pitchFamily="18" charset="0"/>
                          </a:rPr>
                          <m:t>𝑗</m:t>
                        </m:r>
                      </m:sub>
                    </m:sSub>
                  </m:oMath>
                </a14:m>
                <a:r>
                  <a:rPr lang="en-US" dirty="0"/>
                  <a:t> if </a:t>
                </a:r>
                <a14:m>
                  <m:oMath xmlns:m="http://schemas.openxmlformats.org/officeDocument/2006/math">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𝑗</m:t>
                        </m:r>
                        <m:r>
                          <a:rPr lang="en-US" i="1">
                            <a:latin typeface="Cambria Math" panose="02040503050406030204" pitchFamily="18" charset="0"/>
                          </a:rPr>
                          <m:t>−1</m:t>
                        </m:r>
                      </m:sup>
                      <m:e>
                        <m:sSub>
                          <m:sSubPr>
                            <m:ctrlPr>
                              <a:rPr lang="en-H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&lt;</m:t>
                    </m:r>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𝑗</m:t>
                        </m:r>
                      </m:sup>
                      <m:e>
                        <m:sSub>
                          <m:sSubPr>
                            <m:ctrlPr>
                              <a:rPr lang="en-H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oMath>
                </a14:m>
                <a:endParaRPr lang="en-HK" dirty="0"/>
              </a:p>
              <a:p>
                <a:r>
                  <a:rPr lang="en-US" dirty="0"/>
                  <a:t>Algorithm (continuous)</a:t>
                </a:r>
                <a:endParaRPr lang="en-HK" dirty="0"/>
              </a:p>
              <a:p>
                <a:pPr lvl="1"/>
                <a:r>
                  <a:rPr lang="en-US" dirty="0"/>
                  <a:t>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m:rPr>
                        <m:sty m:val="p"/>
                      </m:rPr>
                      <a:rPr lang="en-HK">
                        <a:latin typeface="Cambria Math" panose="02040503050406030204" pitchFamily="18" charset="0"/>
                      </a:rPr>
                      <m:t>Unif</m:t>
                    </m:r>
                    <m:r>
                      <a:rPr lang="en-HK" i="1">
                        <a:latin typeface="Cambria Math" panose="02040503050406030204" pitchFamily="18" charset="0"/>
                      </a:rPr>
                      <m:t>(0,1)</m:t>
                    </m:r>
                  </m:oMath>
                </a14:m>
                <a:endParaRPr lang="en-HK" dirty="0"/>
              </a:p>
              <a:p>
                <a:pPr lvl="1"/>
                <a14:m>
                  <m:oMath xmlns:m="http://schemas.openxmlformats.org/officeDocument/2006/math">
                    <m:r>
                      <a:rPr lang="en-HK" i="1">
                        <a:latin typeface="Cambria Math" panose="02040503050406030204" pitchFamily="18" charset="0"/>
                      </a:rPr>
                      <m:t>𝑋</m:t>
                    </m:r>
                    <m:r>
                      <a:rPr lang="en-HK" i="1">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𝐹</m:t>
                        </m:r>
                      </m:e>
                      <m:sub>
                        <m:r>
                          <a:rPr lang="en-HK" i="1">
                            <a:latin typeface="Cambria Math" panose="02040503050406030204" pitchFamily="18" charset="0"/>
                          </a:rPr>
                          <m:t>𝑋</m:t>
                        </m:r>
                      </m:sub>
                      <m:sup>
                        <m:r>
                          <a:rPr lang="en-HK" i="1">
                            <a:latin typeface="Cambria Math" panose="02040503050406030204" pitchFamily="18" charset="0"/>
                          </a:rPr>
                          <m:t>−1</m:t>
                        </m:r>
                      </m:sup>
                    </m:sSubSup>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m:t>
                    </m:r>
                  </m:oMath>
                </a14:m>
                <a:r>
                  <a:rPr lang="en-US" dirty="0"/>
                  <a:t> assuming the inverse exists</a:t>
                </a:r>
              </a:p>
            </p:txBody>
          </p:sp>
        </mc:Choice>
        <mc:Fallback xmlns="">
          <p:sp>
            <p:nvSpPr>
              <p:cNvPr id="3" name="Content Placeholder 2">
                <a:extLst>
                  <a:ext uri="{FF2B5EF4-FFF2-40B4-BE49-F238E27FC236}">
                    <a16:creationId xmlns:a16="http://schemas.microsoft.com/office/drawing/2014/main" id="{E9C4F042-77DA-48E7-97E2-B7474C87C912}"/>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81746B0D-3CDD-4CD7-987E-71C43C236A79}"/>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8482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3581-0FF7-4FE2-B407-85FFDAD1570E}"/>
              </a:ext>
            </a:extLst>
          </p:cNvPr>
          <p:cNvSpPr>
            <a:spLocks noGrp="1"/>
          </p:cNvSpPr>
          <p:nvPr>
            <p:ph type="title"/>
          </p:nvPr>
        </p:nvSpPr>
        <p:spPr/>
        <p:txBody>
          <a:bodyPr/>
          <a:lstStyle/>
          <a:p>
            <a:r>
              <a:rPr lang="en-HK" dirty="0"/>
              <a:t>Rejection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ABB004-0A22-4848-9187-91D583E57373}"/>
                  </a:ext>
                </a:extLst>
              </p:cNvPr>
              <p:cNvSpPr>
                <a:spLocks noGrp="1"/>
              </p:cNvSpPr>
              <p:nvPr>
                <p:ph idx="1"/>
              </p:nvPr>
            </p:nvSpPr>
            <p:spPr/>
            <p:txBody>
              <a:bodyPr>
                <a:normAutofit lnSpcReduction="10000"/>
              </a:bodyPr>
              <a:lstStyle/>
              <a:p>
                <a:r>
                  <a:rPr lang="en-US" dirty="0"/>
                  <a:t>If we can simulate </a:t>
                </a:r>
                <a14:m>
                  <m:oMath xmlns:m="http://schemas.openxmlformats.org/officeDocument/2006/math">
                    <m:r>
                      <a:rPr lang="en-US" i="1">
                        <a:latin typeface="Cambria Math" panose="02040503050406030204" pitchFamily="18" charset="0"/>
                      </a:rPr>
                      <m:t>𝑌</m:t>
                    </m:r>
                    <m:r>
                      <a:rPr lang="en-HK"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𝑌</m:t>
                        </m:r>
                      </m:sub>
                    </m:sSub>
                  </m:oMath>
                </a14:m>
                <a:r>
                  <a:rPr lang="en-US" dirty="0"/>
                  <a:t> easily, we can use the proportional distribution as a basis to simulate </a:t>
                </a:r>
                <a14:m>
                  <m:oMath xmlns:m="http://schemas.openxmlformats.org/officeDocument/2006/math">
                    <m:r>
                      <a:rPr lang="en-US" i="1">
                        <a:latin typeface="Cambria Math" panose="02040503050406030204" pitchFamily="18" charset="0"/>
                      </a:rPr>
                      <m:t>𝑋</m:t>
                    </m:r>
                  </m:oMath>
                </a14:m>
                <a:r>
                  <a:rPr lang="en-US" dirty="0"/>
                  <a:t> with pdf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HK" dirty="0"/>
              </a:p>
              <a:p>
                <a:r>
                  <a:rPr lang="en-US" dirty="0"/>
                  <a:t>Algorithm</a:t>
                </a:r>
                <a:endParaRPr lang="en-HK" dirty="0"/>
              </a:p>
              <a:p>
                <a:pPr lvl="1"/>
                <a:r>
                  <a:rPr lang="en-US" dirty="0"/>
                  <a:t>1) Find </a:t>
                </a:r>
                <a14:m>
                  <m:oMath xmlns:m="http://schemas.openxmlformats.org/officeDocument/2006/math">
                    <m:r>
                      <a:rPr lang="en-HK" i="1">
                        <a:latin typeface="Cambria Math" panose="02040503050406030204" pitchFamily="18" charset="0"/>
                      </a:rPr>
                      <m:t>𝑐</m:t>
                    </m:r>
                    <m:r>
                      <a:rPr lang="en-HK" i="1">
                        <a:latin typeface="Cambria Math" panose="02040503050406030204" pitchFamily="18" charset="0"/>
                      </a:rPr>
                      <m:t>=</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𝑦</m:t>
                            </m:r>
                          </m:lim>
                        </m:limLow>
                      </m:fName>
                      <m:e>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𝑦</m:t>
                                </m:r>
                              </m:e>
                            </m:d>
                          </m:num>
                          <m:den>
                            <m:r>
                              <a:rPr lang="en-US" i="1">
                                <a:latin typeface="Cambria Math" panose="02040503050406030204" pitchFamily="18" charset="0"/>
                              </a:rPr>
                              <m:t>𝑔</m:t>
                            </m:r>
                            <m:d>
                              <m:dPr>
                                <m:ctrlPr>
                                  <a:rPr lang="en-HK" i="1">
                                    <a:latin typeface="Cambria Math" panose="02040503050406030204" pitchFamily="18" charset="0"/>
                                  </a:rPr>
                                </m:ctrlPr>
                              </m:dPr>
                              <m:e>
                                <m:r>
                                  <a:rPr lang="en-US" i="1">
                                    <a:latin typeface="Cambria Math" panose="02040503050406030204" pitchFamily="18" charset="0"/>
                                  </a:rPr>
                                  <m:t>𝑦</m:t>
                                </m:r>
                              </m:e>
                            </m:d>
                          </m:den>
                        </m:f>
                      </m:e>
                    </m:func>
                  </m:oMath>
                </a14:m>
                <a:endParaRPr lang="en-HK" dirty="0"/>
              </a:p>
              <a:p>
                <a:pPr lvl="1"/>
                <a:r>
                  <a:rPr lang="en-US" dirty="0"/>
                  <a:t>2) Generate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𝑌</m:t>
                        </m:r>
                      </m:e>
                      <m:sub>
                        <m:r>
                          <a:rPr lang="en-HK" i="1">
                            <a:latin typeface="Cambria Math" panose="02040503050406030204" pitchFamily="18" charset="0"/>
                          </a:rPr>
                          <m:t>𝑖</m:t>
                        </m:r>
                      </m:sub>
                    </m:sSub>
                  </m:oMath>
                </a14:m>
                <a:r>
                  <a:rPr lang="en-US" dirty="0"/>
                  <a:t> from a density g, e.g.,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𝑈</m:t>
                        </m:r>
                      </m:e>
                      <m:sub>
                        <m:r>
                          <a:rPr lang="en-HK" i="1">
                            <a:latin typeface="Cambria Math" panose="02040503050406030204" pitchFamily="18" charset="0"/>
                          </a:rPr>
                          <m:t>1</m:t>
                        </m:r>
                      </m:sub>
                    </m:sSub>
                    <m:r>
                      <a:rPr lang="en-HK" i="1">
                        <a:latin typeface="Cambria Math" panose="02040503050406030204" pitchFamily="18" charset="0"/>
                      </a:rPr>
                      <m:t>∼</m:t>
                    </m:r>
                    <m:r>
                      <m:rPr>
                        <m:sty m:val="p"/>
                      </m:rPr>
                      <a:rPr lang="en-HK">
                        <a:latin typeface="Cambria Math" panose="02040503050406030204" pitchFamily="18" charset="0"/>
                      </a:rPr>
                      <m:t>Unif</m:t>
                    </m:r>
                    <m:r>
                      <a:rPr lang="en-HK" i="1">
                        <a:latin typeface="Cambria Math" panose="02040503050406030204" pitchFamily="18" charset="0"/>
                      </a:rPr>
                      <m:t>(0,1)</m:t>
                    </m:r>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a:latin typeface="Cambria Math" panose="02040503050406030204" pitchFamily="18" charset="0"/>
                          </a:rPr>
                          <m:t>1</m:t>
                        </m:r>
                      </m:sub>
                    </m:sSub>
                    <m:r>
                      <a:rPr lang="en-US">
                        <a:latin typeface="Cambria Math" panose="02040503050406030204" pitchFamily="18" charset="0"/>
                      </a:rPr>
                      <m:t>)</m:t>
                    </m:r>
                  </m:oMath>
                </a14:m>
                <a:endParaRPr lang="en-HK" dirty="0"/>
              </a:p>
              <a:p>
                <a:pPr lvl="1"/>
                <a:r>
                  <a:rPr lang="en-US" dirty="0"/>
                  <a:t>3) Generate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𝑈</m:t>
                        </m:r>
                      </m:e>
                      <m:sub>
                        <m:r>
                          <a:rPr lang="en-HK" i="1">
                            <a:latin typeface="Cambria Math" panose="02040503050406030204" pitchFamily="18" charset="0"/>
                          </a:rPr>
                          <m:t>2</m:t>
                        </m:r>
                      </m:sub>
                    </m:sSub>
                    <m:r>
                      <a:rPr lang="en-HK" i="1">
                        <a:latin typeface="Cambria Math" panose="02040503050406030204" pitchFamily="18" charset="0"/>
                      </a:rPr>
                      <m:t>∼</m:t>
                    </m:r>
                    <m:r>
                      <m:rPr>
                        <m:sty m:val="p"/>
                      </m:rPr>
                      <a:rPr lang="en-HK">
                        <a:latin typeface="Cambria Math" panose="02040503050406030204" pitchFamily="18" charset="0"/>
                      </a:rPr>
                      <m:t>Unif</m:t>
                    </m:r>
                    <m:r>
                      <a:rPr lang="en-HK" i="1">
                        <a:latin typeface="Cambria Math" panose="02040503050406030204" pitchFamily="18" charset="0"/>
                      </a:rPr>
                      <m:t>(0,1)</m:t>
                    </m:r>
                  </m:oMath>
                </a14:m>
                <a:endParaRPr lang="en-US" dirty="0"/>
              </a:p>
              <a:p>
                <a:pPr lvl="1"/>
                <a:r>
                  <a:rPr lang="en-US" dirty="0"/>
                  <a:t>4) If </a:t>
                </a:r>
                <a14:m>
                  <m:oMath xmlns:m="http://schemas.openxmlformats.org/officeDocument/2006/math">
                    <m:sSub>
                      <m:sSubPr>
                        <m:ctrlPr>
                          <a:rPr lang="en-HK" i="1">
                            <a:latin typeface="Cambria Math" panose="02040503050406030204" pitchFamily="18" charset="0"/>
                          </a:rPr>
                        </m:ctrlPr>
                      </m:sSubPr>
                      <m:e>
                        <m:r>
                          <m:rPr>
                            <m:sty m:val="p"/>
                          </m:rPr>
                          <a:rPr lang="en-US">
                            <a:latin typeface="Cambria Math" panose="02040503050406030204" pitchFamily="18" charset="0"/>
                          </a:rPr>
                          <m:t>U</m:t>
                        </m:r>
                      </m:e>
                      <m:sub>
                        <m:r>
                          <a:rPr lang="en-US">
                            <a:latin typeface="Cambria Math" panose="02040503050406030204" pitchFamily="18" charset="0"/>
                          </a:rPr>
                          <m:t>2</m:t>
                        </m:r>
                      </m:sub>
                    </m:sSub>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𝑐</m:t>
                        </m:r>
                      </m:den>
                    </m:f>
                    <m:r>
                      <a:rPr lang="en-US">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num>
                      <m:den>
                        <m:r>
                          <a:rPr lang="en-US" i="1">
                            <a:latin typeface="Cambria Math" panose="02040503050406030204" pitchFamily="18" charset="0"/>
                          </a:rPr>
                          <m:t>𝑔</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den>
                    </m:f>
                  </m:oMath>
                </a14:m>
                <a:r>
                  <a:rPr lang="en-US" dirty="0"/>
                  <a:t>, set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𝑋</m:t>
                        </m:r>
                      </m:e>
                      <m:sub>
                        <m:r>
                          <a:rPr lang="en-HK" i="1">
                            <a:latin typeface="Cambria Math" panose="02040503050406030204" pitchFamily="18" charset="0"/>
                          </a:rPr>
                          <m:t>𝑖</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𝑌</m:t>
                        </m:r>
                      </m:e>
                      <m:sub>
                        <m:r>
                          <a:rPr lang="en-HK" i="1">
                            <a:latin typeface="Cambria Math" panose="02040503050406030204" pitchFamily="18" charset="0"/>
                          </a:rPr>
                          <m:t>𝑖</m:t>
                        </m:r>
                      </m:sub>
                    </m:sSub>
                  </m:oMath>
                </a14:m>
                <a:r>
                  <a:rPr lang="en-US" dirty="0"/>
                  <a:t>, otherwise return to 2</a:t>
                </a:r>
              </a:p>
              <a:p>
                <a:r>
                  <a:rPr lang="en-HK" dirty="0"/>
                  <a:t>Inverse transform is rejection sampling with </a:t>
                </a:r>
                <a14:m>
                  <m:oMath xmlns:m="http://schemas.openxmlformats.org/officeDocument/2006/math">
                    <m:r>
                      <a:rPr lang="en-HK" i="1">
                        <a:latin typeface="Cambria Math" panose="02040503050406030204" pitchFamily="18" charset="0"/>
                      </a:rPr>
                      <m:t>𝑐</m:t>
                    </m:r>
                    <m:r>
                      <a:rPr lang="en-HK" i="1">
                        <a:latin typeface="Cambria Math" panose="02040503050406030204" pitchFamily="18" charset="0"/>
                      </a:rPr>
                      <m:t>=1</m:t>
                    </m:r>
                  </m:oMath>
                </a14:m>
                <a:endParaRPr lang="en-HK" dirty="0"/>
              </a:p>
              <a:p>
                <a:pPr lvl="1"/>
                <a:r>
                  <a:rPr lang="en-HK" dirty="0"/>
                  <a:t>Because inverse transform simulate from </a:t>
                </a:r>
                <a14:m>
                  <m:oMath xmlns:m="http://schemas.openxmlformats.org/officeDocument/2006/math">
                    <m:r>
                      <a:rPr lang="en-HK" i="1">
                        <a:latin typeface="Cambria Math" panose="02040503050406030204" pitchFamily="18" charset="0"/>
                      </a:rPr>
                      <m:t>𝐹</m:t>
                    </m:r>
                  </m:oMath>
                </a14:m>
                <a:r>
                  <a:rPr lang="en-HK" dirty="0"/>
                  <a:t> directly (always accept)</a:t>
                </a:r>
              </a:p>
              <a:p>
                <a:endParaRPr lang="en-HK" dirty="0"/>
              </a:p>
            </p:txBody>
          </p:sp>
        </mc:Choice>
        <mc:Fallback xmlns="">
          <p:sp>
            <p:nvSpPr>
              <p:cNvPr id="3" name="Content Placeholder 2">
                <a:extLst>
                  <a:ext uri="{FF2B5EF4-FFF2-40B4-BE49-F238E27FC236}">
                    <a16:creationId xmlns:a16="http://schemas.microsoft.com/office/drawing/2014/main" id="{4FABB004-0A22-4848-9187-91D583E57373}"/>
                  </a:ext>
                </a:extLst>
              </p:cNvPr>
              <p:cNvSpPr>
                <a:spLocks noGrp="1" noRot="1" noChangeAspect="1" noMove="1" noResize="1" noEditPoints="1" noAdjustHandles="1" noChangeArrowheads="1" noChangeShapeType="1" noTextEdit="1"/>
              </p:cNvSpPr>
              <p:nvPr>
                <p:ph idx="1"/>
              </p:nvPr>
            </p:nvSpPr>
            <p:spPr>
              <a:blipFill>
                <a:blip r:embed="rId2"/>
                <a:stretch>
                  <a:fillRect l="-545" t="-972" r="-30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B766D225-1DFC-45C0-8D19-EA4D93232BED}"/>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203142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24D20-B515-4382-8A53-11FF75193B41}"/>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dirty="0"/>
              <a:t>Variance Reduction Technique</a:t>
            </a:r>
          </a:p>
        </p:txBody>
      </p:sp>
      <p:sp>
        <p:nvSpPr>
          <p:cNvPr id="3" name="Text Placeholder 2">
            <a:extLst>
              <a:ext uri="{FF2B5EF4-FFF2-40B4-BE49-F238E27FC236}">
                <a16:creationId xmlns:a16="http://schemas.microsoft.com/office/drawing/2014/main" id="{4549535F-E12B-428A-8043-3EC1A7F3654C}"/>
              </a:ext>
            </a:extLst>
          </p:cNvPr>
          <p:cNvSpPr>
            <a:spLocks noGrp="1"/>
          </p:cNvSpPr>
          <p:nvPr>
            <p:ph type="body" idx="1"/>
          </p:nvPr>
        </p:nvSpPr>
        <p:spPr>
          <a:xfrm>
            <a:off x="976602" y="815303"/>
            <a:ext cx="3194468" cy="5054008"/>
          </a:xfrm>
        </p:spPr>
        <p:txBody>
          <a:bodyPr vert="horz" lIns="91440" tIns="45720" rIns="91440" bIns="45720" rtlCol="0" anchor="ctr">
            <a:normAutofit/>
          </a:bodyPr>
          <a:lstStyle/>
          <a:p>
            <a:pPr algn="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20D41F0-AFAC-4039-BDFB-638065D07223}"/>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115268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15AF-AF90-46B1-9A5E-8C6EFDB6F277}"/>
              </a:ext>
            </a:extLst>
          </p:cNvPr>
          <p:cNvSpPr>
            <a:spLocks noGrp="1"/>
          </p:cNvSpPr>
          <p:nvPr>
            <p:ph type="title"/>
          </p:nvPr>
        </p:nvSpPr>
        <p:spPr/>
        <p:txBody>
          <a:bodyPr/>
          <a:lstStyle/>
          <a:p>
            <a:r>
              <a:rPr lang="en-HK" dirty="0"/>
              <a:t>Antithetic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95C210-9284-42CC-95D3-0C0826A444FC}"/>
                  </a:ext>
                </a:extLst>
              </p:cNvPr>
              <p:cNvSpPr>
                <a:spLocks noGrp="1"/>
              </p:cNvSpPr>
              <p:nvPr>
                <p:ph idx="1"/>
              </p:nvPr>
            </p:nvSpPr>
            <p:spPr/>
            <p:txBody>
              <a:bodyPr/>
              <a:lstStyle/>
              <a:p>
                <a:r>
                  <a:rPr lang="en-US" dirty="0"/>
                  <a:t>If we are able to generate negatively correlated underlying random variables, the estimator can have lower variance as compared with independent samples</a:t>
                </a:r>
              </a:p>
              <a:p>
                <a:pPr lvl="1"/>
                <a:r>
                  <a:rPr lang="en-US" dirty="0"/>
                  <a:t>This requires the target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to be monotone</a:t>
                </a:r>
              </a:p>
              <a:p>
                <a:pPr lvl="1"/>
                <a:r>
                  <a:rPr lang="en-US" dirty="0"/>
                  <a:t>Show </a:t>
                </a:r>
                <a14:m>
                  <m:oMath xmlns:m="http://schemas.openxmlformats.org/officeDocument/2006/math">
                    <m:sSup>
                      <m:sSupPr>
                        <m:ctrlPr>
                          <a:rPr lang="en-HK" b="0" i="1" smtClean="0">
                            <a:latin typeface="Cambria Math" panose="02040503050406030204" pitchFamily="18" charset="0"/>
                          </a:rPr>
                        </m:ctrlPr>
                      </m:sSupPr>
                      <m:e>
                        <m:r>
                          <a:rPr lang="en-HK" b="0" i="1" smtClean="0">
                            <a:latin typeface="Cambria Math" panose="02040503050406030204" pitchFamily="18" charset="0"/>
                          </a:rPr>
                          <m:t>h</m:t>
                        </m:r>
                      </m:e>
                      <m:sup>
                        <m:r>
                          <a:rPr lang="en-HK" b="0" i="1" smtClean="0">
                            <a:latin typeface="Cambria Math" panose="02040503050406030204" pitchFamily="18" charset="0"/>
                          </a:rPr>
                          <m:t>′</m:t>
                        </m:r>
                      </m:sup>
                    </m:sSup>
                    <m:d>
                      <m:dPr>
                        <m:ctrlPr>
                          <a:rPr lang="en-HK" b="0" i="1" smtClean="0">
                            <a:latin typeface="Cambria Math" panose="02040503050406030204" pitchFamily="18" charset="0"/>
                          </a:rPr>
                        </m:ctrlPr>
                      </m:dPr>
                      <m:e>
                        <m:r>
                          <a:rPr lang="en-HK" b="0" i="1" smtClean="0">
                            <a:latin typeface="Cambria Math" panose="02040503050406030204" pitchFamily="18" charset="0"/>
                          </a:rPr>
                          <m:t>𝑥</m:t>
                        </m:r>
                      </m:e>
                    </m:d>
                    <m:r>
                      <a:rPr lang="en-HK" b="0" i="1" smtClean="0">
                        <a:latin typeface="Cambria Math" panose="02040503050406030204" pitchFamily="18" charset="0"/>
                      </a:rPr>
                      <m:t>≥0</m:t>
                    </m:r>
                  </m:oMath>
                </a14:m>
                <a:r>
                  <a:rPr lang="en-HK" dirty="0"/>
                  <a:t> or </a:t>
                </a:r>
                <a14:m>
                  <m:oMath xmlns:m="http://schemas.openxmlformats.org/officeDocument/2006/math">
                    <m:sSup>
                      <m:sSupPr>
                        <m:ctrlPr>
                          <a:rPr lang="en-HK" b="0" i="1" smtClean="0">
                            <a:latin typeface="Cambria Math" panose="02040503050406030204" pitchFamily="18" charset="0"/>
                          </a:rPr>
                        </m:ctrlPr>
                      </m:sSupPr>
                      <m:e>
                        <m:r>
                          <a:rPr lang="en-HK" b="0" i="1" smtClean="0">
                            <a:latin typeface="Cambria Math" panose="02040503050406030204" pitchFamily="18" charset="0"/>
                          </a:rPr>
                          <m:t>h</m:t>
                        </m:r>
                      </m:e>
                      <m:sup>
                        <m:r>
                          <a:rPr lang="en-HK" b="0" i="1" smtClean="0">
                            <a:latin typeface="Cambria Math" panose="02040503050406030204" pitchFamily="18" charset="0"/>
                          </a:rPr>
                          <m:t>′</m:t>
                        </m:r>
                      </m:sup>
                    </m:sSup>
                    <m:d>
                      <m:dPr>
                        <m:ctrlPr>
                          <a:rPr lang="en-HK" b="0" i="1" smtClean="0">
                            <a:latin typeface="Cambria Math" panose="02040503050406030204" pitchFamily="18" charset="0"/>
                          </a:rPr>
                        </m:ctrlPr>
                      </m:dPr>
                      <m:e>
                        <m:r>
                          <a:rPr lang="en-HK" b="0" i="1" smtClean="0">
                            <a:latin typeface="Cambria Math" panose="02040503050406030204" pitchFamily="18" charset="0"/>
                          </a:rPr>
                          <m:t>𝑥</m:t>
                        </m:r>
                      </m:e>
                    </m:d>
                    <m:r>
                      <a:rPr lang="en-HK" b="0" i="1" smtClean="0">
                        <a:latin typeface="Cambria Math" panose="02040503050406030204" pitchFamily="18" charset="0"/>
                      </a:rPr>
                      <m:t>≤0</m:t>
                    </m:r>
                  </m:oMath>
                </a14:m>
                <a:r>
                  <a:rPr lang="en-HK" dirty="0"/>
                  <a:t> within the target range for monotonicity</a:t>
                </a:r>
              </a:p>
              <a:p>
                <a:pPr lvl="1"/>
                <a:r>
                  <a:rPr lang="en-US" dirty="0"/>
                  <a:t>As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monotone, </a:t>
                </a:r>
                <a14:m>
                  <m:oMath xmlns:m="http://schemas.openxmlformats.org/officeDocument/2006/math">
                    <m:r>
                      <m:rPr>
                        <m:sty m:val="p"/>
                      </m:rPr>
                      <a:rPr lang="en-US" i="0">
                        <a:latin typeface="Cambria Math" panose="02040503050406030204" pitchFamily="18" charset="0"/>
                      </a:rPr>
                      <m:t>Cov</m:t>
                    </m:r>
                    <m:d>
                      <m:dPr>
                        <m:begChr m:val="["/>
                        <m:endChr m:val="]"/>
                        <m:ctrlPr>
                          <a:rPr lang="en-HK" b="0" i="1" smtClean="0">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𝑈</m:t>
                            </m:r>
                          </m:e>
                        </m:d>
                        <m:r>
                          <a:rPr lang="en-US" i="1">
                            <a:latin typeface="Cambria Math" panose="02040503050406030204" pitchFamily="18" charset="0"/>
                          </a:rPr>
                          <m:t>, </m:t>
                        </m:r>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𝑈</m:t>
                            </m:r>
                          </m:e>
                        </m:d>
                      </m:e>
                    </m:d>
                    <m:r>
                      <a:rPr lang="en-US" i="1">
                        <a:latin typeface="Cambria Math" panose="02040503050406030204" pitchFamily="18" charset="0"/>
                      </a:rPr>
                      <m:t>≤0</m:t>
                    </m:r>
                  </m:oMath>
                </a14:m>
                <a:r>
                  <a:rPr lang="en-US" dirty="0"/>
                  <a:t> where </a:t>
                </a:r>
                <a14:m>
                  <m:oMath xmlns:m="http://schemas.openxmlformats.org/officeDocument/2006/math">
                    <m:r>
                      <a:rPr lang="en-US" i="1">
                        <a:latin typeface="Cambria Math" panose="02040503050406030204" pitchFamily="18" charset="0"/>
                      </a:rPr>
                      <m:t>𝑈</m:t>
                    </m:r>
                    <m:r>
                      <a:rPr lang="en-HK" b="0" i="1" smtClean="0">
                        <a:latin typeface="Cambria Math" panose="02040503050406030204" pitchFamily="18" charset="0"/>
                      </a:rPr>
                      <m:t>∼</m:t>
                    </m:r>
                    <m:r>
                      <m:rPr>
                        <m:sty m:val="p"/>
                      </m:rPr>
                      <a:rPr lang="en-US" i="0">
                        <a:latin typeface="Cambria Math" panose="02040503050406030204" pitchFamily="18" charset="0"/>
                      </a:rPr>
                      <m:t>U</m:t>
                    </m:r>
                    <m:r>
                      <m:rPr>
                        <m:sty m:val="p"/>
                      </m:rPr>
                      <a:rPr lang="en-HK" b="0" i="0" smtClean="0">
                        <a:latin typeface="Cambria Math" panose="02040503050406030204" pitchFamily="18" charset="0"/>
                      </a:rPr>
                      <m:t>nif</m:t>
                    </m:r>
                    <m:r>
                      <a:rPr lang="en-US" i="1">
                        <a:latin typeface="Cambria Math" panose="02040503050406030204" pitchFamily="18" charset="0"/>
                      </a:rPr>
                      <m:t>(0,1)</m:t>
                    </m:r>
                  </m:oMath>
                </a14:m>
                <a:endParaRPr lang="en-HK" dirty="0"/>
              </a:p>
              <a:p>
                <a:pPr lvl="1"/>
                <a:r>
                  <a:rPr lang="en-HK" dirty="0"/>
                  <a:t>As half of your variables are antithetic, you only need to generate </a:t>
                </a:r>
                <a14:m>
                  <m:oMath xmlns:m="http://schemas.openxmlformats.org/officeDocument/2006/math">
                    <m:f>
                      <m:fPr>
                        <m:ctrlPr>
                          <a:rPr lang="en-HK" b="0" i="1" smtClean="0">
                            <a:latin typeface="Cambria Math" panose="02040503050406030204" pitchFamily="18" charset="0"/>
                          </a:rPr>
                        </m:ctrlPr>
                      </m:fPr>
                      <m:num>
                        <m:r>
                          <a:rPr lang="en-HK" b="0" i="1" smtClean="0">
                            <a:latin typeface="Cambria Math" panose="02040503050406030204" pitchFamily="18" charset="0"/>
                          </a:rPr>
                          <m:t>𝑛</m:t>
                        </m:r>
                      </m:num>
                      <m:den>
                        <m:r>
                          <a:rPr lang="en-HK" b="0" i="1" smtClean="0">
                            <a:latin typeface="Cambria Math" panose="02040503050406030204" pitchFamily="18" charset="0"/>
                          </a:rPr>
                          <m:t>2</m:t>
                        </m:r>
                      </m:den>
                    </m:f>
                  </m:oMath>
                </a14:m>
                <a:r>
                  <a:rPr lang="en-HK" dirty="0"/>
                  <a:t> numbers for </a:t>
                </a:r>
                <a14:m>
                  <m:oMath xmlns:m="http://schemas.openxmlformats.org/officeDocument/2006/math">
                    <m:r>
                      <a:rPr lang="en-HK" b="0" i="1" smtClean="0">
                        <a:latin typeface="Cambria Math" panose="02040503050406030204" pitchFamily="18" charset="0"/>
                      </a:rPr>
                      <m:t>𝑛</m:t>
                    </m:r>
                  </m:oMath>
                </a14:m>
                <a:r>
                  <a:rPr lang="en-HK" dirty="0"/>
                  <a:t> samples</a:t>
                </a:r>
              </a:p>
              <a:p>
                <a:r>
                  <a:rPr lang="en-HK" dirty="0"/>
                  <a:t>Useful corollary: </a:t>
                </a:r>
                <a:r>
                  <a:rPr lang="en-US" sz="1800" dirty="0">
                    <a:effectLst/>
                    <a:latin typeface="Calibri" panose="020F0502020204030204" pitchFamily="34" charset="0"/>
                    <a:ea typeface="PMingLiU" panose="02020500000000000000" pitchFamily="18" charset="-120"/>
                    <a:cs typeface="Times New Roman" panose="02020603050405020304" pitchFamily="18" charset="0"/>
                  </a:rPr>
                  <a:t>if </a:t>
                </a: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h</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oMath>
                </a14:m>
                <a:r>
                  <a:rPr lang="en-US" sz="1800" dirty="0">
                    <a:effectLst/>
                    <a:latin typeface="Calibri" panose="020F0502020204030204" pitchFamily="34" charset="0"/>
                    <a:ea typeface="PMingLiU" panose="02020500000000000000" pitchFamily="18" charset="-120"/>
                    <a:cs typeface="Times New Roman" panose="02020603050405020304" pitchFamily="18" charset="0"/>
                  </a:rPr>
                  <a:t> is monotone, then </a:t>
                </a:r>
                <a14:m>
                  <m:oMath xmlns:m="http://schemas.openxmlformats.org/officeDocument/2006/math">
                    <m:r>
                      <m:rPr>
                        <m:sty m:val="p"/>
                      </m:rPr>
                      <a:rPr lang="en-US" sz="1800">
                        <a:effectLst/>
                        <a:latin typeface="Cambria Math" panose="02040503050406030204" pitchFamily="18" charset="0"/>
                        <a:ea typeface="PMingLiU" panose="02020500000000000000" pitchFamily="18" charset="-120"/>
                        <a:cs typeface="Times New Roman" panose="02020603050405020304" pitchFamily="18" charset="0"/>
                      </a:rPr>
                      <m:t>Cov</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h</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𝑈</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 </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h</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𝑈</m:t>
                            </m:r>
                          </m:e>
                        </m:d>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≤0</m:t>
                    </m:r>
                  </m:oMath>
                </a14:m>
                <a:r>
                  <a:rPr lang="en-US" sz="1800" dirty="0">
                    <a:effectLst/>
                    <a:latin typeface="Calibri" panose="020F0502020204030204" pitchFamily="34" charset="0"/>
                    <a:ea typeface="PMingLiU" panose="02020500000000000000" pitchFamily="18" charset="-120"/>
                    <a:cs typeface="Times New Roman" panose="02020603050405020304" pitchFamily="18" charset="0"/>
                  </a:rPr>
                  <a:t> where </a:t>
                </a: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𝑈</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m:rPr>
                        <m:nor/>
                      </m:rPr>
                      <a:rPr lang="en-US" sz="1800">
                        <a:effectLst/>
                        <a:latin typeface="Cambria Math" panose="02040503050406030204" pitchFamily="18" charset="0"/>
                        <a:ea typeface="PMingLiU" panose="02020500000000000000" pitchFamily="18" charset="-120"/>
                        <a:cs typeface="Times New Roman" panose="02020603050405020304" pitchFamily="18" charset="0"/>
                      </a:rPr>
                      <m:t>Unif</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(0,1)</m:t>
                    </m:r>
                  </m:oMath>
                </a14:m>
                <a:endParaRPr lang="en-HK" dirty="0"/>
              </a:p>
            </p:txBody>
          </p:sp>
        </mc:Choice>
        <mc:Fallback xmlns="">
          <p:sp>
            <p:nvSpPr>
              <p:cNvPr id="3" name="Content Placeholder 2">
                <a:extLst>
                  <a:ext uri="{FF2B5EF4-FFF2-40B4-BE49-F238E27FC236}">
                    <a16:creationId xmlns:a16="http://schemas.microsoft.com/office/drawing/2014/main" id="{9995C210-9284-42CC-95D3-0C0826A444FC}"/>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5BAAF2BA-12EE-4224-97CF-C8364F38AA50}"/>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57211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5124-1B2A-48FF-AB78-3FE470E13DBE}"/>
              </a:ext>
            </a:extLst>
          </p:cNvPr>
          <p:cNvSpPr>
            <a:spLocks noGrp="1"/>
          </p:cNvSpPr>
          <p:nvPr>
            <p:ph type="title"/>
          </p:nvPr>
        </p:nvSpPr>
        <p:spPr/>
        <p:txBody>
          <a:bodyPr/>
          <a:lstStyle/>
          <a:p>
            <a:r>
              <a:rPr lang="en-HK" dirty="0"/>
              <a:t>Antithetic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D1C917-1730-4DB5-BA24-3F7E1F0C5CA4}"/>
                  </a:ext>
                </a:extLst>
              </p:cNvPr>
              <p:cNvSpPr>
                <a:spLocks noGrp="1"/>
              </p:cNvSpPr>
              <p:nvPr>
                <p:ph idx="1"/>
              </p:nvPr>
            </p:nvSpPr>
            <p:spPr/>
            <p:txBody>
              <a:bodyPr/>
              <a:lstStyle/>
              <a:p>
                <a:r>
                  <a:rPr lang="en-US" dirty="0"/>
                  <a:t>Algorithm:</a:t>
                </a:r>
                <a:endParaRPr lang="en-HK" dirty="0"/>
              </a:p>
              <a:p>
                <a:pPr lvl="1"/>
                <a:r>
                  <a:rPr lang="en-US" dirty="0"/>
                  <a:t>1) 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m:rPr>
                        <m:sty m:val="p"/>
                      </m:rPr>
                      <a:rPr lang="en-HK" i="0">
                        <a:latin typeface="Cambria Math" panose="02040503050406030204" pitchFamily="18" charset="0"/>
                      </a:rPr>
                      <m:t>U</m:t>
                    </m:r>
                    <m:r>
                      <m:rPr>
                        <m:sty m:val="p"/>
                      </m:rPr>
                      <a:rPr lang="en-HK" b="0" i="0" smtClean="0">
                        <a:latin typeface="Cambria Math" panose="02040503050406030204" pitchFamily="18" charset="0"/>
                      </a:rPr>
                      <m:t>nif</m:t>
                    </m:r>
                    <m:r>
                      <a:rPr lang="en-HK" i="1">
                        <a:latin typeface="Cambria Math" panose="02040503050406030204" pitchFamily="18" charset="0"/>
                      </a:rPr>
                      <m:t>(0,1)</m:t>
                    </m:r>
                  </m:oMath>
                </a14:m>
                <a:endParaRPr lang="en-US" dirty="0"/>
              </a:p>
              <a:p>
                <a:pPr lvl="1"/>
                <a:r>
                  <a:rPr lang="en-US" dirty="0"/>
                  <a:t>2) Set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HK" b="0" i="1" smtClean="0">
                        <a:latin typeface="Cambria Math" panose="02040503050406030204" pitchFamily="18" charset="0"/>
                      </a:rPr>
                      <m:t>=</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𝐹</m:t>
                        </m:r>
                      </m:e>
                      <m:sup>
                        <m:r>
                          <a:rPr lang="en-HK" b="0" i="1" smtClean="0">
                            <a:latin typeface="Cambria Math" panose="02040503050406030204" pitchFamily="18" charset="0"/>
                          </a:rPr>
                          <m:t>−1</m:t>
                        </m:r>
                      </m:sup>
                    </m:sSup>
                    <m:r>
                      <a:rPr lang="en-HK" b="0" i="1" smtClean="0">
                        <a:latin typeface="Cambria Math" panose="02040503050406030204" pitchFamily="18" charset="0"/>
                      </a:rPr>
                      <m:t>(</m:t>
                    </m:r>
                    <m:r>
                      <a:rPr lang="en-HK" b="0" i="1" smtClean="0">
                        <a:latin typeface="Cambria Math" panose="02040503050406030204" pitchFamily="18" charset="0"/>
                      </a:rPr>
                      <m:t>𝑈</m:t>
                    </m:r>
                    <m:r>
                      <a:rPr lang="en-HK" b="0" i="1" smtClean="0">
                        <a:latin typeface="Cambria Math" panose="02040503050406030204" pitchFamily="18" charset="0"/>
                      </a:rPr>
                      <m:t>)</m:t>
                    </m:r>
                    <m:r>
                      <a:rPr lang="en-US">
                        <a:latin typeface="Cambria Math" panose="02040503050406030204" pitchFamily="18" charset="0"/>
                      </a:rPr>
                      <m:t>, </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r>
                      <a:rPr lang="en-US" i="1">
                        <a:latin typeface="Cambria Math" panose="02040503050406030204" pitchFamily="18" charset="0"/>
                      </a:rPr>
                      <m:t>(1−</m:t>
                    </m:r>
                    <m:r>
                      <a:rPr lang="en-US" i="1">
                        <a:latin typeface="Cambria Math" panose="02040503050406030204" pitchFamily="18" charset="0"/>
                      </a:rPr>
                      <m:t>𝑈</m:t>
                    </m:r>
                    <m:r>
                      <a:rPr lang="en-US" i="1">
                        <a:latin typeface="Cambria Math" panose="02040503050406030204" pitchFamily="18" charset="0"/>
                      </a:rPr>
                      <m:t>)</m:t>
                    </m:r>
                  </m:oMath>
                </a14:m>
                <a:r>
                  <a:rPr lang="en-US" i="1" dirty="0"/>
                  <a:t> </a:t>
                </a:r>
                <a:r>
                  <a:rPr lang="en-US" dirty="0"/>
                  <a:t>(note: want X, Y same distribution but negative correlation)</a:t>
                </a:r>
                <a:endParaRPr lang="en-HK" dirty="0"/>
              </a:p>
              <a:p>
                <a:pPr lvl="1"/>
                <a:r>
                  <a:rPr lang="en-US" dirty="0"/>
                  <a:t>3) Repeat 1 and 2 for </a:t>
                </a:r>
                <a14:m>
                  <m:oMath xmlns:m="http://schemas.openxmlformats.org/officeDocument/2006/math">
                    <m:r>
                      <a:rPr lang="en-HK" b="0" i="1" smtClean="0">
                        <a:latin typeface="Cambria Math" panose="02040503050406030204" pitchFamily="18" charset="0"/>
                      </a:rPr>
                      <m:t>𝑖</m:t>
                    </m:r>
                    <m:r>
                      <a:rPr lang="en-HK" b="0" i="1" smtClean="0">
                        <a:latin typeface="Cambria Math" panose="02040503050406030204" pitchFamily="18" charset="0"/>
                      </a:rPr>
                      <m:t>=1,…,</m:t>
                    </m:r>
                    <m:r>
                      <a:rPr lang="en-HK" b="0" i="1" smtClean="0">
                        <a:latin typeface="Cambria Math" panose="02040503050406030204" pitchFamily="18" charset="0"/>
                      </a:rPr>
                      <m:t>𝑛</m:t>
                    </m:r>
                  </m:oMath>
                </a14:m>
                <a:endParaRPr lang="en-HK" dirty="0"/>
              </a:p>
              <a:p>
                <a:pPr lvl="1"/>
                <a:r>
                  <a:rPr lang="en-HK" dirty="0"/>
                  <a:t>4)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r>
                          <a:rPr lang="en-US" i="1">
                            <a:latin typeface="Cambria Math" panose="02040503050406030204" pitchFamily="18" charset="0"/>
                          </a:rPr>
                          <m:t>𝑛</m:t>
                        </m:r>
                      </m:den>
                    </m:f>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begChr m:val="["/>
                            <m:endChr m:val="]"/>
                            <m:ctrlPr>
                              <a:rPr lang="en-HK" i="1">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a:latin typeface="Cambria Math" panose="02040503050406030204" pitchFamily="18" charset="0"/>
                              </a:rPr>
                              <m:t>+</m:t>
                            </m:r>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e>
                        </m:d>
                      </m:e>
                    </m:nary>
                  </m:oMath>
                </a14:m>
                <a:endParaRPr lang="en-HK" dirty="0"/>
              </a:p>
              <a:p>
                <a:r>
                  <a:rPr lang="en-HK" dirty="0"/>
                  <a:t>Note:</a:t>
                </a:r>
              </a:p>
              <a:p>
                <a:pPr lvl="1"/>
                <a14:m>
                  <m:oMath xmlns:m="http://schemas.openxmlformats.org/officeDocument/2006/math">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d>
                      <m:dPr>
                        <m:ctrlPr>
                          <a:rPr lang="en-HK" i="1">
                            <a:latin typeface="Cambria Math" panose="02040503050406030204" pitchFamily="18" charset="0"/>
                          </a:rPr>
                        </m:ctrlPr>
                      </m:dPr>
                      <m:e>
                        <m:r>
                          <a:rPr lang="en-US" i="1">
                            <a:latin typeface="Cambria Math" panose="02040503050406030204" pitchFamily="18" charset="0"/>
                          </a:rPr>
                          <m:t>𝑈</m:t>
                        </m:r>
                      </m:e>
                    </m:d>
                  </m:oMath>
                </a14:m>
                <a:r>
                  <a:rPr lang="en-HK" dirty="0"/>
                  <a:t> is monotone in general as </a:t>
                </a:r>
                <a:r>
                  <a:rPr lang="en-HK" dirty="0" err="1"/>
                  <a:t>cdf</a:t>
                </a:r>
                <a:r>
                  <a:rPr lang="en-HK" dirty="0"/>
                  <a:t> is monotone</a:t>
                </a:r>
              </a:p>
              <a:p>
                <a:pPr lvl="1"/>
                <a:r>
                  <a:rPr lang="en-HK" dirty="0"/>
                  <a:t>Hence </a:t>
                </a:r>
                <a14:m>
                  <m:oMath xmlns:m="http://schemas.openxmlformats.org/officeDocument/2006/math">
                    <m:r>
                      <a:rPr lang="en-HK" i="1">
                        <a:latin typeface="Cambria Math" panose="02040503050406030204" pitchFamily="18" charset="0"/>
                      </a:rPr>
                      <m:t>h</m:t>
                    </m:r>
                    <m:d>
                      <m:dPr>
                        <m:begChr m:val="["/>
                        <m:endChr m:val="]"/>
                        <m:ctrlPr>
                          <a:rPr lang="en-HK" i="1">
                            <a:latin typeface="Cambria Math" panose="02040503050406030204" pitchFamily="18" charset="0"/>
                          </a:rPr>
                        </m:ctrlPr>
                      </m:dPr>
                      <m:e>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d>
                          <m:dPr>
                            <m:ctrlPr>
                              <a:rPr lang="en-HK" i="1">
                                <a:latin typeface="Cambria Math" panose="02040503050406030204" pitchFamily="18" charset="0"/>
                              </a:rPr>
                            </m:ctrlPr>
                          </m:dPr>
                          <m:e>
                            <m:r>
                              <a:rPr lang="en-US" i="1">
                                <a:latin typeface="Cambria Math" panose="02040503050406030204" pitchFamily="18" charset="0"/>
                              </a:rPr>
                              <m:t>𝑈</m:t>
                            </m:r>
                          </m:e>
                        </m:d>
                      </m:e>
                    </m:d>
                  </m:oMath>
                </a14:m>
                <a:r>
                  <a:rPr lang="en-HK" dirty="0"/>
                  <a:t> is monotone if </a:t>
                </a:r>
                <a14:m>
                  <m:oMath xmlns:m="http://schemas.openxmlformats.org/officeDocument/2006/math">
                    <m:r>
                      <a:rPr lang="en-HK" i="1">
                        <a:latin typeface="Cambria Math" panose="02040503050406030204" pitchFamily="18" charset="0"/>
                      </a:rPr>
                      <m:t>h</m:t>
                    </m:r>
                    <m:r>
                      <a:rPr lang="en-HK" i="1">
                        <a:latin typeface="Cambria Math" panose="02040503050406030204" pitchFamily="18" charset="0"/>
                      </a:rPr>
                      <m:t>(⋅)</m:t>
                    </m:r>
                  </m:oMath>
                </a14:m>
                <a:r>
                  <a:rPr lang="en-HK" dirty="0"/>
                  <a:t> is monotone</a:t>
                </a:r>
              </a:p>
              <a:p>
                <a:endParaRPr lang="en-HK" dirty="0"/>
              </a:p>
            </p:txBody>
          </p:sp>
        </mc:Choice>
        <mc:Fallback xmlns="">
          <p:sp>
            <p:nvSpPr>
              <p:cNvPr id="3" name="Content Placeholder 2">
                <a:extLst>
                  <a:ext uri="{FF2B5EF4-FFF2-40B4-BE49-F238E27FC236}">
                    <a16:creationId xmlns:a16="http://schemas.microsoft.com/office/drawing/2014/main" id="{DAD1C917-1730-4DB5-BA24-3F7E1F0C5CA4}"/>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14CC720B-C810-49B7-A39C-E02772E317AE}"/>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111074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636CF-0E99-421D-AFF0-0692CF01C0A6}"/>
              </a:ext>
            </a:extLst>
          </p:cNvPr>
          <p:cNvSpPr>
            <a:spLocks noGrp="1"/>
          </p:cNvSpPr>
          <p:nvPr>
            <p:ph type="title"/>
          </p:nvPr>
        </p:nvSpPr>
        <p:spPr/>
        <p:txBody>
          <a:bodyPr/>
          <a:lstStyle/>
          <a:p>
            <a:r>
              <a:rPr lang="en-HK" dirty="0"/>
              <a:t>Agenda</a:t>
            </a:r>
          </a:p>
        </p:txBody>
      </p:sp>
      <p:sp>
        <p:nvSpPr>
          <p:cNvPr id="6" name="Content Placeholder 5">
            <a:extLst>
              <a:ext uri="{FF2B5EF4-FFF2-40B4-BE49-F238E27FC236}">
                <a16:creationId xmlns:a16="http://schemas.microsoft.com/office/drawing/2014/main" id="{81E5AC6A-B6F6-419D-ABB5-6DA947B29F3D}"/>
              </a:ext>
            </a:extLst>
          </p:cNvPr>
          <p:cNvSpPr>
            <a:spLocks noGrp="1"/>
          </p:cNvSpPr>
          <p:nvPr>
            <p:ph idx="1"/>
          </p:nvPr>
        </p:nvSpPr>
        <p:spPr/>
        <p:txBody>
          <a:bodyPr>
            <a:normAutofit/>
          </a:bodyPr>
          <a:lstStyle/>
          <a:p>
            <a:r>
              <a:rPr lang="en-US" dirty="0"/>
              <a:t>Review</a:t>
            </a:r>
          </a:p>
          <a:p>
            <a:pPr lvl="1"/>
            <a:r>
              <a:rPr lang="en-US" dirty="0"/>
              <a:t>Basic Knowledge</a:t>
            </a:r>
          </a:p>
          <a:p>
            <a:pPr lvl="1"/>
            <a:r>
              <a:rPr lang="en-US" dirty="0"/>
              <a:t>The Black-Scholes World</a:t>
            </a:r>
          </a:p>
          <a:p>
            <a:pPr lvl="1"/>
            <a:r>
              <a:rPr lang="en-US" dirty="0"/>
              <a:t>Monte Carlo Method</a:t>
            </a:r>
          </a:p>
          <a:p>
            <a:pPr lvl="1"/>
            <a:r>
              <a:rPr lang="en-US" dirty="0"/>
              <a:t>Random Variable Generation</a:t>
            </a:r>
          </a:p>
          <a:p>
            <a:pPr lvl="1"/>
            <a:r>
              <a:rPr lang="en-US" dirty="0"/>
              <a:t>Variance Reduction Technique</a:t>
            </a:r>
          </a:p>
          <a:p>
            <a:pPr lvl="1"/>
            <a:r>
              <a:rPr lang="en-US" dirty="0"/>
              <a:t>Simulation in Action</a:t>
            </a:r>
          </a:p>
          <a:p>
            <a:r>
              <a:rPr lang="en-US" dirty="0"/>
              <a:t>Q&amp;A</a:t>
            </a:r>
            <a:endParaRPr lang="en-HK" dirty="0"/>
          </a:p>
        </p:txBody>
      </p:sp>
      <p:sp>
        <p:nvSpPr>
          <p:cNvPr id="7" name="Slide Number Placeholder 6">
            <a:extLst>
              <a:ext uri="{FF2B5EF4-FFF2-40B4-BE49-F238E27FC236}">
                <a16:creationId xmlns:a16="http://schemas.microsoft.com/office/drawing/2014/main" id="{E24B25A5-26B4-4BEF-8227-0692CD816E4A}"/>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56673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6D0D-3CF4-47A2-A65C-C95890B62DE8}"/>
              </a:ext>
            </a:extLst>
          </p:cNvPr>
          <p:cNvSpPr>
            <a:spLocks noGrp="1"/>
          </p:cNvSpPr>
          <p:nvPr>
            <p:ph type="title"/>
          </p:nvPr>
        </p:nvSpPr>
        <p:spPr/>
        <p:txBody>
          <a:bodyPr/>
          <a:lstStyle/>
          <a:p>
            <a:r>
              <a:rPr lang="en-HK" dirty="0"/>
              <a:t>Stratified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1C8D-34BB-4586-8AFA-A638AC922A80}"/>
                  </a:ext>
                </a:extLst>
              </p:cNvPr>
              <p:cNvSpPr>
                <a:spLocks noGrp="1"/>
              </p:cNvSpPr>
              <p:nvPr>
                <p:ph idx="1"/>
              </p:nvPr>
            </p:nvSpPr>
            <p:spPr>
              <a:xfrm>
                <a:off x="1097280" y="2108201"/>
                <a:ext cx="10058400" cy="4463196"/>
              </a:xfrm>
            </p:spPr>
            <p:txBody>
              <a:bodyPr/>
              <a:lstStyle/>
              <a:p>
                <a:r>
                  <a:rPr lang="en-US" dirty="0"/>
                  <a:t>If we have information about grouping in the population, then we may use conditional mean (mean of subgroup) as the sample from the population</a:t>
                </a:r>
              </a:p>
              <a:p>
                <a:r>
                  <a:rPr lang="en-US" dirty="0"/>
                  <a:t>Algorithm:</a:t>
                </a:r>
                <a:endParaRPr lang="en-HK" dirty="0"/>
              </a:p>
              <a:p>
                <a:pPr lvl="1"/>
                <a:r>
                  <a:rPr lang="en-US" dirty="0"/>
                  <a:t>1) 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𝐵</m:t>
                        </m:r>
                      </m:den>
                    </m:f>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a:latin typeface="Cambria Math" panose="02040503050406030204" pitchFamily="18" charset="0"/>
                      </a:rPr>
                      <m:t>)</m:t>
                    </m:r>
                  </m:oMath>
                </a14:m>
                <a:r>
                  <a:rPr lang="en-US" dirty="0"/>
                  <a:t> where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m:rPr>
                        <m:sty m:val="p"/>
                      </m:rPr>
                      <a:rPr lang="en-US" i="0">
                        <a:latin typeface="Cambria Math" panose="02040503050406030204" pitchFamily="18" charset="0"/>
                      </a:rPr>
                      <m:t>U</m:t>
                    </m:r>
                    <m:r>
                      <m:rPr>
                        <m:sty m:val="p"/>
                      </m:rPr>
                      <a:rPr lang="en-HK" b="0" i="0" smtClean="0">
                        <a:latin typeface="Cambria Math" panose="02040503050406030204" pitchFamily="18" charset="0"/>
                      </a:rPr>
                      <m:t>nif</m:t>
                    </m:r>
                    <m:r>
                      <a:rPr lang="en-US">
                        <a:latin typeface="Cambria Math" panose="02040503050406030204" pitchFamily="18" charset="0"/>
                      </a:rPr>
                      <m:t>(0,1)</m:t>
                    </m:r>
                  </m:oMath>
                </a14:m>
                <a:r>
                  <a:rPr lang="en-US" dirty="0"/>
                  <a:t> for </a:t>
                </a:r>
                <a14:m>
                  <m:oMath xmlns:m="http://schemas.openxmlformats.org/officeDocument/2006/math">
                    <m:r>
                      <a:rPr lang="en-US" i="1">
                        <a:latin typeface="Cambria Math" panose="02040503050406030204" pitchFamily="18" charset="0"/>
                      </a:rPr>
                      <m:t>𝑖</m:t>
                    </m:r>
                    <m:r>
                      <a:rPr lang="en-US">
                        <a:latin typeface="Cambria Math" panose="02040503050406030204" pitchFamily="18" charset="0"/>
                      </a:rPr>
                      <m:t>=1,…,</m:t>
                    </m:r>
                    <m:r>
                      <a:rPr lang="en-US" i="1">
                        <a:latin typeface="Cambria Math" panose="02040503050406030204" pitchFamily="18" charset="0"/>
                      </a:rPr>
                      <m:t>𝐵</m:t>
                    </m:r>
                    <m:r>
                      <a:rPr lang="en-US">
                        <a:latin typeface="Cambria Math" panose="02040503050406030204" pitchFamily="18" charset="0"/>
                      </a:rPr>
                      <m:t>;</m:t>
                    </m:r>
                    <m:r>
                      <a:rPr lang="en-US" i="1">
                        <a:latin typeface="Cambria Math" panose="02040503050406030204" pitchFamily="18" charset="0"/>
                      </a:rPr>
                      <m:t>𝑗</m:t>
                    </m:r>
                    <m:r>
                      <a:rPr lang="en-US">
                        <a:latin typeface="Cambria Math" panose="02040503050406030204" pitchFamily="18" charset="0"/>
                      </a:rPr>
                      <m:t>=1,…,</m:t>
                    </m:r>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oMath>
                </a14:m>
                <a:endParaRPr lang="en-HK" dirty="0"/>
              </a:p>
              <a:p>
                <a:pPr lvl="1"/>
                <a:r>
                  <a:rPr lang="en-US" dirty="0"/>
                  <a:t>2) Set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oMath>
                </a14:m>
                <a:r>
                  <a:rPr lang="en-US" dirty="0"/>
                  <a:t> </a:t>
                </a:r>
                <a:endParaRPr lang="en-HK" dirty="0"/>
              </a:p>
              <a:p>
                <a:pPr lvl="1"/>
                <a:r>
                  <a:rPr lang="en-HK" dirty="0"/>
                  <a:t>3)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𝐵</m:t>
                        </m:r>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den>
                    </m:f>
                    <m:nary>
                      <m:naryPr>
                        <m:chr m:val="∑"/>
                        <m:ctrlPr>
                          <a:rPr lang="en-HK" i="1">
                            <a:latin typeface="Cambria Math" panose="02040503050406030204" pitchFamily="18" charset="0"/>
                          </a:rPr>
                        </m:ctrlPr>
                      </m:naryPr>
                      <m:sub>
                        <m:r>
                          <a:rPr lang="en-US" i="1">
                            <a:latin typeface="Cambria Math" panose="02040503050406030204" pitchFamily="18" charset="0"/>
                          </a:rPr>
                          <m:t>𝑗</m:t>
                        </m:r>
                        <m:r>
                          <a:rPr lang="en-US">
                            <a:latin typeface="Cambria Math" panose="02040503050406030204" pitchFamily="18" charset="0"/>
                          </a:rPr>
                          <m:t>=1</m:t>
                        </m:r>
                      </m:sub>
                      <m:sup>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sup>
                      <m:e>
                        <m:d>
                          <m:dPr>
                            <m:begChr m:val="["/>
                            <m:endChr m:val="]"/>
                            <m:ctrlPr>
                              <a:rPr lang="en-HK" i="1">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a:latin typeface="Cambria Math" panose="02040503050406030204" pitchFamily="18" charset="0"/>
                                      </a:rPr>
                                      <m:t>1,</m:t>
                                    </m:r>
                                    <m:r>
                                      <a:rPr lang="en-US" i="1">
                                        <a:latin typeface="Cambria Math" panose="02040503050406030204" pitchFamily="18" charset="0"/>
                                      </a:rPr>
                                      <m:t>𝑗</m:t>
                                    </m:r>
                                  </m:sub>
                                </m:sSub>
                              </m:e>
                            </m:d>
                            <m:r>
                              <a:rPr lang="en-US">
                                <a:latin typeface="Cambria Math" panose="02040503050406030204" pitchFamily="18" charset="0"/>
                              </a:rPr>
                              <m:t>+</m:t>
                            </m:r>
                            <m:r>
                              <m:rPr>
                                <m:sty m:val="p"/>
                              </m:rPr>
                              <a:rPr lang="en-US">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a:latin typeface="Cambria Math" panose="02040503050406030204" pitchFamily="18" charset="0"/>
                                      </a:rPr>
                                      <m:t>2,</m:t>
                                    </m:r>
                                    <m:r>
                                      <a:rPr lang="en-US" i="1">
                                        <a:latin typeface="Cambria Math" panose="02040503050406030204" pitchFamily="18" charset="0"/>
                                      </a:rPr>
                                      <m:t>𝑗</m:t>
                                    </m:r>
                                  </m:sub>
                                </m:sSub>
                              </m:e>
                            </m:d>
                            <m:r>
                              <a:rPr lang="en-US">
                                <a:latin typeface="Cambria Math" panose="02040503050406030204" pitchFamily="18" charset="0"/>
                              </a:rPr>
                              <m:t>+…+</m:t>
                            </m:r>
                            <m:r>
                              <m:rPr>
                                <m:sty m:val="p"/>
                              </m:rPr>
                              <a:rPr lang="en-US">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𝑗</m:t>
                                    </m:r>
                                  </m:sub>
                                </m:sSub>
                              </m:e>
                            </m:d>
                          </m:e>
                        </m:d>
                      </m:e>
                    </m:nary>
                  </m:oMath>
                </a14:m>
                <a:r>
                  <a:rPr lang="en-US" dirty="0"/>
                  <a:t> (average over subsamples and bins, remember to adjust for conditional probability) </a:t>
                </a:r>
                <a:endParaRPr lang="en-HK" dirty="0"/>
              </a:p>
              <a:p>
                <a:r>
                  <a:rPr lang="en-HK" dirty="0"/>
                  <a:t>Note:</a:t>
                </a:r>
              </a:p>
              <a:p>
                <a:pPr lvl="1"/>
                <a14:m>
                  <m:oMath xmlns:m="http://schemas.openxmlformats.org/officeDocument/2006/math">
                    <m:r>
                      <a:rPr lang="en-HK" b="0" i="1" smtClean="0">
                        <a:latin typeface="Cambria Math" panose="02040503050406030204" pitchFamily="18" charset="0"/>
                      </a:rPr>
                      <m:t>𝑖</m:t>
                    </m:r>
                  </m:oMath>
                </a14:m>
                <a:r>
                  <a:rPr lang="en-HK" dirty="0"/>
                  <a:t> represents index of bins and </a:t>
                </a:r>
                <a14:m>
                  <m:oMath xmlns:m="http://schemas.openxmlformats.org/officeDocument/2006/math">
                    <m:r>
                      <a:rPr lang="en-HK" b="0" i="1" smtClean="0">
                        <a:latin typeface="Cambria Math" panose="02040503050406030204" pitchFamily="18" charset="0"/>
                      </a:rPr>
                      <m:t>𝑗</m:t>
                    </m:r>
                  </m:oMath>
                </a14:m>
                <a:r>
                  <a:rPr lang="en-HK" dirty="0"/>
                  <a:t> represent index of elements within a bin</a:t>
                </a:r>
              </a:p>
            </p:txBody>
          </p:sp>
        </mc:Choice>
        <mc:Fallback xmlns="">
          <p:sp>
            <p:nvSpPr>
              <p:cNvPr id="3" name="Content Placeholder 2">
                <a:extLst>
                  <a:ext uri="{FF2B5EF4-FFF2-40B4-BE49-F238E27FC236}">
                    <a16:creationId xmlns:a16="http://schemas.microsoft.com/office/drawing/2014/main" id="{FE0C1C8D-34BB-4586-8AFA-A638AC922A80}"/>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E4959C01-3604-4CEA-9C97-243050A1A523}"/>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01081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6D7F-6637-46A4-97E1-C326A785681C}"/>
              </a:ext>
            </a:extLst>
          </p:cNvPr>
          <p:cNvSpPr>
            <a:spLocks noGrp="1"/>
          </p:cNvSpPr>
          <p:nvPr>
            <p:ph type="title"/>
          </p:nvPr>
        </p:nvSpPr>
        <p:spPr/>
        <p:txBody>
          <a:bodyPr/>
          <a:lstStyle/>
          <a:p>
            <a:r>
              <a:rPr lang="en-HK" dirty="0"/>
              <a:t>Stratified Sampling</a:t>
            </a:r>
          </a:p>
        </p:txBody>
      </p:sp>
      <p:sp>
        <p:nvSpPr>
          <p:cNvPr id="3" name="Content Placeholder 2">
            <a:extLst>
              <a:ext uri="{FF2B5EF4-FFF2-40B4-BE49-F238E27FC236}">
                <a16:creationId xmlns:a16="http://schemas.microsoft.com/office/drawing/2014/main" id="{B466211F-61EB-44DF-A8D1-EBDAB3FBB4F0}"/>
              </a:ext>
            </a:extLst>
          </p:cNvPr>
          <p:cNvSpPr>
            <a:spLocks noGrp="1"/>
          </p:cNvSpPr>
          <p:nvPr>
            <p:ph idx="1"/>
          </p:nvPr>
        </p:nvSpPr>
        <p:spPr/>
        <p:txBody>
          <a:bodyPr/>
          <a:lstStyle/>
          <a:p>
            <a:r>
              <a:rPr lang="en-HK" dirty="0"/>
              <a:t>When to adjust for conditional probability?</a:t>
            </a:r>
          </a:p>
          <a:p>
            <a:pPr lvl="1"/>
            <a:r>
              <a:rPr lang="en-HK" dirty="0"/>
              <a:t>Try to write out the expectation you are trying to approximate (e.g. Ch6 p.43)</a:t>
            </a:r>
          </a:p>
          <a:p>
            <a:pPr lvl="1"/>
            <a:r>
              <a:rPr lang="en-HK" dirty="0"/>
              <a:t>Usually you need to when there is an indicator or you have restricted the support</a:t>
            </a:r>
          </a:p>
        </p:txBody>
      </p:sp>
      <p:sp>
        <p:nvSpPr>
          <p:cNvPr id="4" name="Slide Number Placeholder 3">
            <a:extLst>
              <a:ext uri="{FF2B5EF4-FFF2-40B4-BE49-F238E27FC236}">
                <a16:creationId xmlns:a16="http://schemas.microsoft.com/office/drawing/2014/main" id="{5AB7685A-0AA9-4FB1-95FA-A819F9638390}"/>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3959305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36B5-8185-483A-8FC2-92BDEBA6E9C2}"/>
              </a:ext>
            </a:extLst>
          </p:cNvPr>
          <p:cNvSpPr>
            <a:spLocks noGrp="1"/>
          </p:cNvSpPr>
          <p:nvPr>
            <p:ph type="title"/>
          </p:nvPr>
        </p:nvSpPr>
        <p:spPr/>
        <p:txBody>
          <a:bodyPr/>
          <a:lstStyle/>
          <a:p>
            <a:r>
              <a:rPr lang="en-HK" dirty="0"/>
              <a:t>Control 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582B28-2F69-4C7E-AA57-F6C42E140352}"/>
                  </a:ext>
                </a:extLst>
              </p:cNvPr>
              <p:cNvSpPr>
                <a:spLocks noGrp="1"/>
              </p:cNvSpPr>
              <p:nvPr>
                <p:ph idx="1"/>
              </p:nvPr>
            </p:nvSpPr>
            <p:spPr>
              <a:xfrm>
                <a:off x="1097280" y="2108201"/>
                <a:ext cx="10058400" cy="4463196"/>
              </a:xfrm>
            </p:spPr>
            <p:txBody>
              <a:bodyPr>
                <a:normAutofit/>
              </a:bodyPr>
              <a:lstStyle/>
              <a:p>
                <a:r>
                  <a:rPr lang="en-US" dirty="0"/>
                  <a:t>If we combine the estimate of our target unknown quantity with estimates of some known quantities, we can exploit the known information</a:t>
                </a:r>
              </a:p>
              <a:p>
                <a:r>
                  <a:rPr lang="en-US" dirty="0"/>
                  <a:t>Algorithm:</a:t>
                </a:r>
              </a:p>
              <a:p>
                <a:pPr lvl="1"/>
                <a:r>
                  <a:rPr lang="en-US" dirty="0"/>
                  <a:t>1) Find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oMath>
                </a14:m>
                <a:r>
                  <a:rPr lang="en-US" dirty="0"/>
                  <a:t> for </a:t>
                </a:r>
                <a14:m>
                  <m:oMath xmlns:m="http://schemas.openxmlformats.org/officeDocument/2006/math">
                    <m:r>
                      <a:rPr lang="en-US" i="1">
                        <a:latin typeface="Cambria Math" panose="02040503050406030204" pitchFamily="18" charset="0"/>
                      </a:rPr>
                      <m:t>𝑌</m:t>
                    </m:r>
                  </m:oMath>
                </a14:m>
                <a:r>
                  <a:rPr lang="en-US" dirty="0"/>
                  <a:t> with a known distribution (or estimate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oMath>
                </a14:m>
                <a:r>
                  <a:rPr lang="en-US" dirty="0"/>
                  <a:t> via pilot simulation) </a:t>
                </a:r>
                <a:endParaRPr lang="en-HK" dirty="0"/>
              </a:p>
              <a:p>
                <a:pPr lvl="1"/>
                <a:r>
                  <a:rPr lang="en-US" dirty="0"/>
                  <a:t>2) 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oMath>
                </a14:m>
                <a:r>
                  <a:rPr lang="en-US" dirty="0"/>
                  <a:t> for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oMath>
                </a14:m>
                <a:endParaRPr lang="en-HK" dirty="0"/>
              </a:p>
              <a:p>
                <a:pPr lvl="1"/>
                <a:r>
                  <a:rPr lang="en-US" dirty="0"/>
                  <a:t>3) Compute </a:t>
                </a:r>
                <a14:m>
                  <m:oMath xmlns:m="http://schemas.openxmlformats.org/officeDocument/2006/math">
                    <m:acc>
                      <m:accPr>
                        <m:chr m:val="̅"/>
                        <m:ctrlPr>
                          <a:rPr lang="en-HK" i="1">
                            <a:latin typeface="Cambria Math" panose="02040503050406030204" pitchFamily="18" charset="0"/>
                          </a:rPr>
                        </m:ctrlPr>
                      </m:accPr>
                      <m:e>
                        <m:r>
                          <a:rPr lang="en-HK" b="0" i="1" smtClean="0">
                            <a:latin typeface="Cambria Math" panose="02040503050406030204" pitchFamily="18" charset="0"/>
                          </a:rPr>
                          <m:t>𝑋</m:t>
                        </m:r>
                      </m:e>
                    </m:acc>
                    <m:r>
                      <a:rPr lang="en-US" i="1">
                        <a:latin typeface="Cambria Math" panose="02040503050406030204" pitchFamily="18" charset="0"/>
                      </a:rPr>
                      <m:t>, </m:t>
                    </m:r>
                    <m:acc>
                      <m:accPr>
                        <m:chr m:val="̅"/>
                        <m:ctrlPr>
                          <a:rPr lang="en-HK"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HK" b="0" i="1" smtClean="0">
                            <a:latin typeface="Cambria Math" panose="02040503050406030204" pitchFamily="18" charset="0"/>
                          </a:rPr>
                          <m:t>𝑋</m:t>
                        </m:r>
                        <m:r>
                          <a:rPr lang="en-HK" b="0" i="1" smtClean="0">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 </m:t>
                    </m:r>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oMath>
                </a14:m>
                <a:endParaRPr lang="en-HK" dirty="0"/>
              </a:p>
              <a:p>
                <a:pPr lvl="1"/>
                <a:r>
                  <a:rPr lang="en-HK" dirty="0"/>
                  <a:t>4)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acc>
                      <m:accPr>
                        <m:chr m:val="̅"/>
                        <m:ctrlPr>
                          <a:rPr lang="en-HK" i="1">
                            <a:latin typeface="Cambria Math" panose="02040503050406030204" pitchFamily="18" charset="0"/>
                          </a:rPr>
                        </m:ctrlPr>
                      </m:accPr>
                      <m:e>
                        <m:r>
                          <a:rPr lang="en-HK" b="0" i="1" smtClean="0">
                            <a:latin typeface="Cambria Math" panose="02040503050406030204" pitchFamily="18" charset="0"/>
                          </a:rPr>
                          <m:t>𝑋</m:t>
                        </m:r>
                      </m:e>
                    </m:acc>
                    <m:r>
                      <a:rPr lang="en-US" i="1">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num>
                      <m:den>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den>
                    </m:f>
                    <m:d>
                      <m:dPr>
                        <m:ctrlPr>
                          <a:rPr lang="en-HK" i="1">
                            <a:latin typeface="Cambria Math" panose="02040503050406030204" pitchFamily="18" charset="0"/>
                          </a:rPr>
                        </m:ctrlPr>
                      </m:dPr>
                      <m:e>
                        <m:acc>
                          <m:accPr>
                            <m:chr m:val="̅"/>
                            <m:ctrlPr>
                              <a:rPr lang="en-HK"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d>
                  </m:oMath>
                </a14:m>
                <a:endParaRPr lang="en-HK" dirty="0"/>
              </a:p>
              <a:p>
                <a:r>
                  <a:rPr lang="en-US" dirty="0"/>
                  <a:t>Pilot simulation: we can run a simulation with small sample size (e.g.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=100</m:t>
                    </m:r>
                  </m:oMath>
                </a14:m>
                <a:r>
                  <a:rPr lang="en-US" dirty="0"/>
                  <a:t>) and compute </a:t>
                </a:r>
                <a14:m>
                  <m:oMath xmlns:m="http://schemas.openxmlformats.org/officeDocument/2006/math">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r>
                      <a:rPr lang="en-US" i="1">
                        <a:latin typeface="Cambria Math" panose="02040503050406030204" pitchFamily="18" charset="0"/>
                      </a:rPr>
                      <m:t>, </m:t>
                    </m:r>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oMath>
                </a14:m>
                <a:r>
                  <a:rPr lang="en-US" dirty="0"/>
                  <a:t> and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r>
                      <a:rPr lang="en-US" i="1">
                        <a:latin typeface="Cambria Math" panose="02040503050406030204" pitchFamily="18" charset="0"/>
                      </a:rPr>
                      <m:t>=</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𝑚</m:t>
                        </m:r>
                      </m:sub>
                    </m:sSub>
                  </m:oMath>
                </a14:m>
                <a:r>
                  <a:rPr lang="en-US" dirty="0"/>
                  <a:t> based on this pilot sample. Then we can use their values when we compute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𝑛</m:t>
                        </m:r>
                      </m:sub>
                    </m:sSub>
                    <m:r>
                      <a:rPr lang="en-US" i="1">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num>
                      <m:den>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den>
                    </m:f>
                    <m:d>
                      <m:dPr>
                        <m:ctrlPr>
                          <a:rPr lang="en-HK" i="1">
                            <a:latin typeface="Cambria Math" panose="02040503050406030204" pitchFamily="18" charset="0"/>
                          </a:rPr>
                        </m:ctrlPr>
                      </m:dPr>
                      <m:e>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𝑛</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d>
                  </m:oMath>
                </a14:m>
                <a:r>
                  <a:rPr lang="en-US" dirty="0"/>
                  <a:t> for our target </a:t>
                </a:r>
                <a14:m>
                  <m:oMath xmlns:m="http://schemas.openxmlformats.org/officeDocument/2006/math">
                    <m:r>
                      <a:rPr lang="en-US" i="1">
                        <a:latin typeface="Cambria Math" panose="02040503050406030204" pitchFamily="18" charset="0"/>
                      </a:rPr>
                      <m:t>𝑛</m:t>
                    </m:r>
                  </m:oMath>
                </a14:m>
                <a:r>
                  <a:rPr lang="en-US" dirty="0"/>
                  <a:t> samples</a:t>
                </a:r>
                <a:endParaRPr lang="en-HK" dirty="0"/>
              </a:p>
              <a:p>
                <a:endParaRPr lang="en-HK" dirty="0"/>
              </a:p>
            </p:txBody>
          </p:sp>
        </mc:Choice>
        <mc:Fallback xmlns="">
          <p:sp>
            <p:nvSpPr>
              <p:cNvPr id="3" name="Content Placeholder 2">
                <a:extLst>
                  <a:ext uri="{FF2B5EF4-FFF2-40B4-BE49-F238E27FC236}">
                    <a16:creationId xmlns:a16="http://schemas.microsoft.com/office/drawing/2014/main" id="{74582B28-2F69-4C7E-AA57-F6C42E140352}"/>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r="-242"/>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72D6C6D1-224E-4D0A-AE92-6E871F84F61B}"/>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300411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7CAC-5947-4633-B704-36710DECDD4B}"/>
              </a:ext>
            </a:extLst>
          </p:cNvPr>
          <p:cNvSpPr>
            <a:spLocks noGrp="1"/>
          </p:cNvSpPr>
          <p:nvPr>
            <p:ph type="title"/>
          </p:nvPr>
        </p:nvSpPr>
        <p:spPr/>
        <p:txBody>
          <a:bodyPr/>
          <a:lstStyle/>
          <a:p>
            <a:r>
              <a:rPr lang="en-HK" dirty="0"/>
              <a:t>Control Variate</a:t>
            </a:r>
          </a:p>
        </p:txBody>
      </p:sp>
      <p:sp>
        <p:nvSpPr>
          <p:cNvPr id="3" name="Content Placeholder 2">
            <a:extLst>
              <a:ext uri="{FF2B5EF4-FFF2-40B4-BE49-F238E27FC236}">
                <a16:creationId xmlns:a16="http://schemas.microsoft.com/office/drawing/2014/main" id="{1442DA41-7B55-4F14-9141-3A1864326FDE}"/>
              </a:ext>
            </a:extLst>
          </p:cNvPr>
          <p:cNvSpPr>
            <a:spLocks noGrp="1"/>
          </p:cNvSpPr>
          <p:nvPr>
            <p:ph idx="1"/>
          </p:nvPr>
        </p:nvSpPr>
        <p:spPr/>
        <p:txBody>
          <a:bodyPr/>
          <a:lstStyle/>
          <a:p>
            <a:r>
              <a:rPr lang="en-US" dirty="0"/>
              <a:t>Properties of effective control: evaluable from simulation data, known mean and high correlation with the simulation variable. Possible candidates are underlying random variable (e.g. uniform when we use inverse transform) and martingale transform (will not be tested)</a:t>
            </a:r>
            <a:endParaRPr lang="en-HK" dirty="0"/>
          </a:p>
          <a:p>
            <a:r>
              <a:rPr lang="en-HK" dirty="0"/>
              <a:t>Note:</a:t>
            </a:r>
          </a:p>
          <a:p>
            <a:pPr lvl="1"/>
            <a:r>
              <a:rPr lang="en-HK" dirty="0"/>
              <a:t>The algorithm in last slide is one-off, i.e. it does not affect each sample</a:t>
            </a:r>
          </a:p>
          <a:p>
            <a:pPr lvl="1"/>
            <a:r>
              <a:rPr lang="en-HK" dirty="0"/>
              <a:t>So we should use control variate last if we were to combine the methods</a:t>
            </a:r>
          </a:p>
        </p:txBody>
      </p:sp>
      <p:sp>
        <p:nvSpPr>
          <p:cNvPr id="4" name="Slide Number Placeholder 3">
            <a:extLst>
              <a:ext uri="{FF2B5EF4-FFF2-40B4-BE49-F238E27FC236}">
                <a16:creationId xmlns:a16="http://schemas.microsoft.com/office/drawing/2014/main" id="{003B3C9F-5916-49F2-AEA2-C4579B205C7D}"/>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152921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205D-C31A-4FFF-84D7-587EAD0277F0}"/>
              </a:ext>
            </a:extLst>
          </p:cNvPr>
          <p:cNvSpPr>
            <a:spLocks noGrp="1"/>
          </p:cNvSpPr>
          <p:nvPr>
            <p:ph type="title"/>
          </p:nvPr>
        </p:nvSpPr>
        <p:spPr/>
        <p:txBody>
          <a:bodyPr/>
          <a:lstStyle/>
          <a:p>
            <a:r>
              <a:rPr lang="en-HK" dirty="0"/>
              <a:t>Importance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6582AA-E215-434D-B5CC-E9AD93574AB5}"/>
                  </a:ext>
                </a:extLst>
              </p:cNvPr>
              <p:cNvSpPr>
                <a:spLocks noGrp="1"/>
              </p:cNvSpPr>
              <p:nvPr>
                <p:ph idx="1"/>
              </p:nvPr>
            </p:nvSpPr>
            <p:spPr>
              <a:xfrm>
                <a:off x="1097280" y="2108201"/>
                <a:ext cx="10058400" cy="4463196"/>
              </a:xfrm>
            </p:spPr>
            <p:txBody>
              <a:bodyPr>
                <a:normAutofit/>
              </a:bodyPr>
              <a:lstStyle/>
              <a:p>
                <a:r>
                  <a:rPr lang="en-US" dirty="0"/>
                  <a:t>If certain values of the simulation variable have more impact on the parameter of interest (e.g. probability of a rare event)</a:t>
                </a:r>
              </a:p>
              <a:p>
                <a:pPr lvl="1"/>
                <a:r>
                  <a:rPr lang="en-US" dirty="0"/>
                  <a:t>We can try to “emphasize” those values by sampling them more frequently and reduce variance</a:t>
                </a:r>
              </a:p>
              <a:p>
                <a:pPr lvl="1"/>
                <a:r>
                  <a:rPr lang="en-US" dirty="0"/>
                  <a:t>This can be done by changing the probability measure using the likelihood ratio as weight</a:t>
                </a:r>
              </a:p>
              <a:p>
                <a:r>
                  <a:rPr lang="en-US" dirty="0"/>
                  <a:t>Algorithm:</a:t>
                </a:r>
                <a:endParaRPr lang="en-HK" dirty="0"/>
              </a:p>
              <a:p>
                <a:pPr lvl="1"/>
                <a:r>
                  <a:rPr lang="en-US" dirty="0"/>
                  <a:t>1) Find the likelihood ratio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𝑔</m:t>
                        </m:r>
                        <m:d>
                          <m:dPr>
                            <m:ctrlPr>
                              <a:rPr lang="en-HK" i="1">
                                <a:latin typeface="Cambria Math" panose="02040503050406030204" pitchFamily="18" charset="0"/>
                              </a:rPr>
                            </m:ctrlPr>
                          </m:dPr>
                          <m:e>
                            <m:r>
                              <a:rPr lang="en-US" i="1">
                                <a:latin typeface="Cambria Math" panose="02040503050406030204" pitchFamily="18" charset="0"/>
                              </a:rPr>
                              <m:t>𝑥</m:t>
                            </m:r>
                          </m:e>
                        </m:d>
                      </m:den>
                    </m:f>
                  </m:oMath>
                </a14:m>
                <a:r>
                  <a:rPr lang="en-US" dirty="0"/>
                  <a:t> where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the original target pdf</a:t>
                </a:r>
                <a:endParaRPr lang="en-HK" dirty="0"/>
              </a:p>
              <a:p>
                <a:pPr lvl="1"/>
                <a:r>
                  <a:rPr lang="en-US" dirty="0"/>
                  <a:t>2) 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𝐺</m:t>
                    </m:r>
                  </m:oMath>
                </a14:m>
                <a:r>
                  <a:rPr lang="en-US" dirty="0"/>
                  <a:t> for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oMath>
                </a14:m>
                <a:endParaRPr lang="en-HK" dirty="0"/>
              </a:p>
              <a:p>
                <a:pPr lvl="1"/>
                <a:r>
                  <a:rPr lang="en-HK" dirty="0"/>
                  <a:t>3)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𝑓</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num>
                          <m:den>
                            <m:r>
                              <a:rPr lang="en-US" i="1">
                                <a:latin typeface="Cambria Math" panose="02040503050406030204" pitchFamily="18" charset="0"/>
                              </a:rPr>
                              <m:t>𝑔</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den>
                        </m:f>
                      </m:e>
                    </m:nary>
                  </m:oMath>
                </a14:m>
                <a:endParaRPr lang="en-HK" dirty="0"/>
              </a:p>
              <a:p>
                <a:r>
                  <a:rPr lang="en-US" dirty="0"/>
                  <a:t>Maximum principle: choose </a:t>
                </a:r>
                <a14:m>
                  <m:oMath xmlns:m="http://schemas.openxmlformats.org/officeDocument/2006/math">
                    <m:r>
                      <a:rPr lang="en-US" i="1">
                        <a:latin typeface="Cambria Math" panose="02040503050406030204" pitchFamily="18" charset="0"/>
                      </a:rPr>
                      <m:t>𝑔</m:t>
                    </m:r>
                  </m:oMath>
                </a14:m>
                <a:r>
                  <a:rPr lang="en-US" dirty="0"/>
                  <a:t> such that both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take maximum values at the same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HK" dirty="0"/>
                  <a:t> (not in our syllabus, just for your reference)</a:t>
                </a:r>
              </a:p>
            </p:txBody>
          </p:sp>
        </mc:Choice>
        <mc:Fallback xmlns="">
          <p:sp>
            <p:nvSpPr>
              <p:cNvPr id="3" name="Content Placeholder 2">
                <a:extLst>
                  <a:ext uri="{FF2B5EF4-FFF2-40B4-BE49-F238E27FC236}">
                    <a16:creationId xmlns:a16="http://schemas.microsoft.com/office/drawing/2014/main" id="{9F6582AA-E215-434D-B5CC-E9AD93574AB5}"/>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43F8C8D-CC0C-4653-99FE-224669220DD9}"/>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251362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7EC-5BE7-49DE-9F8D-2AEC56A22685}"/>
              </a:ext>
            </a:extLst>
          </p:cNvPr>
          <p:cNvSpPr>
            <a:spLocks noGrp="1"/>
          </p:cNvSpPr>
          <p:nvPr>
            <p:ph type="title"/>
          </p:nvPr>
        </p:nvSpPr>
        <p:spPr/>
        <p:txBody>
          <a:bodyPr/>
          <a:lstStyle/>
          <a:p>
            <a:r>
              <a:rPr lang="en-HK" dirty="0"/>
              <a:t>Importance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B8B0D-E825-4BDC-8528-50BA49640CD7}"/>
                  </a:ext>
                </a:extLst>
              </p:cNvPr>
              <p:cNvSpPr>
                <a:spLocks noGrp="1"/>
              </p:cNvSpPr>
              <p:nvPr>
                <p:ph idx="1"/>
              </p:nvPr>
            </p:nvSpPr>
            <p:spPr>
              <a:xfrm>
                <a:off x="1097280" y="2108201"/>
                <a:ext cx="10058400" cy="4338637"/>
              </a:xfrm>
            </p:spPr>
            <p:txBody>
              <a:bodyPr/>
              <a:lstStyle/>
              <a:p>
                <a:r>
                  <a:rPr lang="en-HK" dirty="0"/>
                  <a:t>A possible candidate for </a:t>
                </a:r>
                <a14:m>
                  <m:oMath xmlns:m="http://schemas.openxmlformats.org/officeDocument/2006/math">
                    <m:r>
                      <a:rPr lang="en-HK" b="0" i="1" smtClean="0">
                        <a:latin typeface="Cambria Math" panose="02040503050406030204" pitchFamily="18" charset="0"/>
                      </a:rPr>
                      <m:t>𝑔</m:t>
                    </m:r>
                    <m:r>
                      <a:rPr lang="en-HK" b="0" i="1" smtClean="0">
                        <a:latin typeface="Cambria Math" panose="02040503050406030204" pitchFamily="18" charset="0"/>
                      </a:rPr>
                      <m:t>(</m:t>
                    </m:r>
                    <m:r>
                      <a:rPr lang="en-HK" b="0" i="1" smtClean="0">
                        <a:latin typeface="Cambria Math" panose="02040503050406030204" pitchFamily="18" charset="0"/>
                      </a:rPr>
                      <m:t>𝑥</m:t>
                    </m:r>
                    <m:r>
                      <a:rPr lang="en-HK" b="0" i="1" smtClean="0">
                        <a:latin typeface="Cambria Math" panose="02040503050406030204" pitchFamily="18" charset="0"/>
                      </a:rPr>
                      <m:t>)</m:t>
                    </m:r>
                  </m:oMath>
                </a14:m>
                <a:r>
                  <a:rPr lang="en-HK" dirty="0"/>
                  <a:t> is the tilted density</a:t>
                </a:r>
              </a:p>
              <a:p>
                <a:r>
                  <a:rPr lang="en-US" dirty="0"/>
                  <a:t>Tilted density: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HK" i="1">
                            <a:latin typeface="Cambria Math" panose="02040503050406030204" pitchFamily="18" charset="0"/>
                          </a:rPr>
                        </m:ctrlPr>
                      </m:fPr>
                      <m:num>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𝑡𝑥</m:t>
                            </m:r>
                          </m:sup>
                        </m:sSup>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d>
                          <m:dPr>
                            <m:ctrlPr>
                              <a:rPr lang="en-HK" i="1">
                                <a:latin typeface="Cambria Math" panose="02040503050406030204" pitchFamily="18" charset="0"/>
                              </a:rPr>
                            </m:ctrlPr>
                          </m:dPr>
                          <m:e>
                            <m:r>
                              <a:rPr lang="en-US" i="1">
                                <a:latin typeface="Cambria Math" panose="02040503050406030204" pitchFamily="18" charset="0"/>
                              </a:rPr>
                              <m:t>𝑡</m:t>
                            </m:r>
                          </m:e>
                        </m:d>
                      </m:den>
                    </m:f>
                  </m:oMath>
                </a14:m>
                <a:r>
                  <a:rPr lang="en-US" dirty="0"/>
                  <a:t> where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the moment generating function of </a:t>
                </a:r>
                <a14:m>
                  <m:oMath xmlns:m="http://schemas.openxmlformats.org/officeDocument/2006/math">
                    <m:r>
                      <a:rPr lang="en-US" i="1">
                        <a:latin typeface="Cambria Math" panose="02040503050406030204" pitchFamily="18" charset="0"/>
                      </a:rPr>
                      <m:t>𝑋</m:t>
                    </m:r>
                  </m:oMath>
                </a14:m>
                <a:endParaRPr lang="en-HK" dirty="0"/>
              </a:p>
              <a:p>
                <a:r>
                  <a:rPr lang="en-HK" dirty="0"/>
                  <a:t>Choice of </a:t>
                </a:r>
                <a14:m>
                  <m:oMath xmlns:m="http://schemas.openxmlformats.org/officeDocument/2006/math">
                    <m:r>
                      <a:rPr lang="en-HK" b="0" i="1" smtClean="0">
                        <a:latin typeface="Cambria Math" panose="02040503050406030204" pitchFamily="18" charset="0"/>
                      </a:rPr>
                      <m:t>𝑡</m:t>
                    </m:r>
                  </m:oMath>
                </a14:m>
                <a:r>
                  <a:rPr lang="en-HK" dirty="0"/>
                  <a:t> in importance sampling</a:t>
                </a:r>
              </a:p>
              <a:p>
                <a:pPr lvl="1"/>
                <a:r>
                  <a:rPr lang="en-HK" dirty="0"/>
                  <a:t>Find the upper bound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HK" dirty="0"/>
                  <a:t> and minimize for </a:t>
                </a:r>
                <a14:m>
                  <m:oMath xmlns:m="http://schemas.openxmlformats.org/officeDocument/2006/math">
                    <m:r>
                      <a:rPr lang="en-HK" b="0" i="1" smtClean="0">
                        <a:latin typeface="Cambria Math" panose="02040503050406030204" pitchFamily="18" charset="0"/>
                      </a:rPr>
                      <m:t>𝑡</m:t>
                    </m:r>
                  </m:oMath>
                </a14:m>
                <a:endParaRPr lang="en-HK" dirty="0"/>
              </a:p>
              <a:p>
                <a:pPr lvl="2"/>
                <a:r>
                  <a:rPr lang="en-HK" dirty="0"/>
                  <a:t>The upper bound should only depends on </a:t>
                </a:r>
                <a14:m>
                  <m:oMath xmlns:m="http://schemas.openxmlformats.org/officeDocument/2006/math">
                    <m:r>
                      <a:rPr lang="en-HK" b="0" i="1" smtClean="0">
                        <a:latin typeface="Cambria Math" panose="02040503050406030204" pitchFamily="18" charset="0"/>
                      </a:rPr>
                      <m:t>𝑡</m:t>
                    </m:r>
                  </m:oMath>
                </a14:m>
                <a:r>
                  <a:rPr lang="en-HK" dirty="0"/>
                  <a:t> for minimization</a:t>
                </a:r>
              </a:p>
              <a:p>
                <a:pPr lvl="1"/>
                <a:r>
                  <a:rPr lang="en-US" dirty="0"/>
                  <a:t>In other words, find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oMath>
                </a14:m>
                <a:r>
                  <a:rPr lang="en-US" dirty="0"/>
                  <a:t> such that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US" dirty="0"/>
                  <a:t> for all </a:t>
                </a:r>
                <a14:m>
                  <m:oMath xmlns:m="http://schemas.openxmlformats.org/officeDocument/2006/math">
                    <m:r>
                      <a:rPr lang="en-US" i="1">
                        <a:latin typeface="Cambria Math" panose="02040503050406030204" pitchFamily="18" charset="0"/>
                      </a:rPr>
                      <m:t>𝑥</m:t>
                    </m:r>
                  </m:oMath>
                </a14:m>
                <a:r>
                  <a:rPr lang="en-US" dirty="0"/>
                  <a:t> in the support</a:t>
                </a:r>
              </a:p>
              <a:p>
                <a:pPr lvl="2"/>
                <a14:m>
                  <m:oMath xmlns:m="http://schemas.openxmlformats.org/officeDocument/2006/math">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oMath>
                </a14:m>
                <a:r>
                  <a:rPr lang="en-US" dirty="0"/>
                  <a:t> has subscript </a:t>
                </a:r>
                <a14:m>
                  <m:oMath xmlns:m="http://schemas.openxmlformats.org/officeDocument/2006/math">
                    <m:r>
                      <a:rPr lang="en-US" i="1">
                        <a:latin typeface="Cambria Math" panose="02040503050406030204" pitchFamily="18" charset="0"/>
                      </a:rPr>
                      <m:t>𝑡</m:t>
                    </m:r>
                  </m:oMath>
                </a14:m>
                <a:r>
                  <a:rPr lang="en-US" dirty="0"/>
                  <a:t> because it may depend on </a:t>
                </a:r>
                <a14:m>
                  <m:oMath xmlns:m="http://schemas.openxmlformats.org/officeDocument/2006/math">
                    <m:r>
                      <a:rPr lang="en-US" i="1">
                        <a:latin typeface="Cambria Math" panose="02040503050406030204" pitchFamily="18" charset="0"/>
                      </a:rPr>
                      <m:t>𝑡</m:t>
                    </m:r>
                  </m:oMath>
                </a14:m>
                <a:endParaRPr lang="en-HK" dirty="0"/>
              </a:p>
              <a:p>
                <a:pPr lvl="1"/>
                <a:r>
                  <a:rPr lang="en-US" dirty="0"/>
                  <a:t>Then minimize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US" dirty="0"/>
                  <a:t> with respect to </a:t>
                </a:r>
                <a14:m>
                  <m:oMath xmlns:m="http://schemas.openxmlformats.org/officeDocument/2006/math">
                    <m:r>
                      <a:rPr lang="en-US" i="1">
                        <a:latin typeface="Cambria Math" panose="02040503050406030204" pitchFamily="18" charset="0"/>
                      </a:rPr>
                      <m:t>𝑡</m:t>
                    </m:r>
                  </m:oMath>
                </a14:m>
                <a:endParaRPr lang="en-HK" dirty="0"/>
              </a:p>
            </p:txBody>
          </p:sp>
        </mc:Choice>
        <mc:Fallback xmlns="">
          <p:sp>
            <p:nvSpPr>
              <p:cNvPr id="3" name="Content Placeholder 2">
                <a:extLst>
                  <a:ext uri="{FF2B5EF4-FFF2-40B4-BE49-F238E27FC236}">
                    <a16:creationId xmlns:a16="http://schemas.microsoft.com/office/drawing/2014/main" id="{C42B8B0D-E825-4BDC-8528-50BA49640CD7}"/>
                  </a:ext>
                </a:extLst>
              </p:cNvPr>
              <p:cNvSpPr>
                <a:spLocks noGrp="1" noRot="1" noChangeAspect="1" noMove="1" noResize="1" noEditPoints="1" noAdjustHandles="1" noChangeArrowheads="1" noChangeShapeType="1" noTextEdit="1"/>
              </p:cNvSpPr>
              <p:nvPr>
                <p:ph idx="1"/>
              </p:nvPr>
            </p:nvSpPr>
            <p:spPr>
              <a:xfrm>
                <a:off x="1097280" y="2108201"/>
                <a:ext cx="10058400" cy="4338637"/>
              </a:xfrm>
              <a:blipFill>
                <a:blip r:embed="rId2"/>
                <a:stretch>
                  <a:fillRect l="-545" t="-702"/>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27BF5A2-5723-4838-B054-AC5BB1B55FB8}"/>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3600633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0E9E0-723B-4CAA-A05A-7E95DF21966C}"/>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dirty="0"/>
              <a:t>Simulation in Action</a:t>
            </a:r>
          </a:p>
        </p:txBody>
      </p:sp>
      <p:sp>
        <p:nvSpPr>
          <p:cNvPr id="3" name="Text Placeholder 2">
            <a:extLst>
              <a:ext uri="{FF2B5EF4-FFF2-40B4-BE49-F238E27FC236}">
                <a16:creationId xmlns:a16="http://schemas.microsoft.com/office/drawing/2014/main" id="{188F7061-7431-48E4-B5A9-2CFCEB9AC5A4}"/>
              </a:ext>
            </a:extLst>
          </p:cNvPr>
          <p:cNvSpPr>
            <a:spLocks noGrp="1"/>
          </p:cNvSpPr>
          <p:nvPr>
            <p:ph type="body" idx="1"/>
          </p:nvPr>
        </p:nvSpPr>
        <p:spPr>
          <a:xfrm>
            <a:off x="7870995" y="772731"/>
            <a:ext cx="3341488" cy="5054008"/>
          </a:xfrm>
        </p:spPr>
        <p:txBody>
          <a:bodyPr vert="horz" lIns="91440" tIns="45720" rIns="91440" bIns="45720" rtlCol="0" anchor="ctr">
            <a:normAutofit/>
          </a:bodyPr>
          <a:lstStyle/>
          <a:p>
            <a:pPr>
              <a:lnSpc>
                <a:spcPct val="100000"/>
              </a:lnSpc>
            </a:pPr>
            <a:endParaRPr lang="en-US"/>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B5BD8CA8-2321-4493-9582-F3EDF86B6FA9}"/>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26</a:t>
            </a:fld>
            <a:endParaRPr lang="en-US" sz="1050"/>
          </a:p>
        </p:txBody>
      </p:sp>
    </p:spTree>
    <p:extLst>
      <p:ext uri="{BB962C8B-B14F-4D97-AF65-F5344CB8AC3E}">
        <p14:creationId xmlns:p14="http://schemas.microsoft.com/office/powerpoint/2010/main" val="3386848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996628-4093-4183-8A6B-53CA5A5BD1F8}"/>
              </a:ext>
            </a:extLst>
          </p:cNvPr>
          <p:cNvSpPr>
            <a:spLocks noGrp="1"/>
          </p:cNvSpPr>
          <p:nvPr>
            <p:ph type="title"/>
          </p:nvPr>
        </p:nvSpPr>
        <p:spPr/>
        <p:txBody>
          <a:bodyPr/>
          <a:lstStyle/>
          <a:p>
            <a:r>
              <a:rPr lang="en-HK" dirty="0"/>
              <a:t>Down-and-in Call Option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89FF93-5B68-4598-8E05-52EBFB194AAD}"/>
                  </a:ext>
                </a:extLst>
              </p:cNvPr>
              <p:cNvSpPr>
                <a:spLocks noGrp="1"/>
              </p:cNvSpPr>
              <p:nvPr>
                <p:ph idx="1"/>
              </p:nvPr>
            </p:nvSpPr>
            <p:spPr>
              <a:xfrm>
                <a:off x="1097280" y="2108201"/>
                <a:ext cx="10058400" cy="4338637"/>
              </a:xfrm>
            </p:spPr>
            <p:txBody>
              <a:bodyPr/>
              <a:lstStyle/>
              <a:p>
                <a:r>
                  <a:rPr lang="en-HK" dirty="0"/>
                  <a:t>Price of down-and-in option: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𝑑𝑖</m:t>
                        </m:r>
                      </m:sub>
                    </m:sSub>
                    <m:r>
                      <a:rPr lang="en-HK" b="0" i="1" smtClean="0">
                        <a:latin typeface="Cambria Math" panose="02040503050406030204" pitchFamily="18" charset="0"/>
                      </a:rPr>
                      <m:t>=</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𝑒</m:t>
                        </m:r>
                      </m:e>
                      <m:sup>
                        <m:r>
                          <a:rPr lang="en-HK" b="0" i="1" smtClean="0">
                            <a:latin typeface="Cambria Math" panose="02040503050406030204" pitchFamily="18" charset="0"/>
                          </a:rPr>
                          <m:t>−</m:t>
                        </m:r>
                        <m:r>
                          <a:rPr lang="en-HK" b="0" i="1" smtClean="0">
                            <a:latin typeface="Cambria Math" panose="02040503050406030204" pitchFamily="18" charset="0"/>
                          </a:rPr>
                          <m:t>𝑟𝑇</m:t>
                        </m:r>
                      </m:sup>
                    </m:sSup>
                    <m:r>
                      <a:rPr lang="en-US" i="1">
                        <a:latin typeface="Cambria Math" panose="02040503050406030204" pitchFamily="18" charset="0"/>
                      </a:rPr>
                      <m:t>𝔼</m:t>
                    </m:r>
                    <m:d>
                      <m:dPr>
                        <m:begChr m:val="["/>
                        <m:endChr m:val="]"/>
                        <m:ctrlPr>
                          <a:rPr lang="en-HK" b="0" i="1" smtClean="0">
                            <a:latin typeface="Cambria Math" panose="02040503050406030204" pitchFamily="18" charset="0"/>
                          </a:rPr>
                        </m:ctrlPr>
                      </m:dPr>
                      <m:e>
                        <m:sSup>
                          <m:sSupPr>
                            <m:ctrlPr>
                              <a:rPr lang="en-HK" b="0" i="1" smtClean="0">
                                <a:latin typeface="Cambria Math" panose="02040503050406030204" pitchFamily="18" charset="0"/>
                              </a:rPr>
                            </m:ctrlPr>
                          </m:sSupPr>
                          <m:e>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r>
                                  <a:rPr lang="en-HK" b="0" i="1" smtClean="0">
                                    <a:latin typeface="Cambria Math" panose="02040503050406030204" pitchFamily="18" charset="0"/>
                                  </a:rPr>
                                  <m:t>−</m:t>
                                </m:r>
                                <m:r>
                                  <a:rPr lang="en-HK" b="0" i="1" smtClean="0">
                                    <a:latin typeface="Cambria Math" panose="02040503050406030204" pitchFamily="18" charset="0"/>
                                  </a:rPr>
                                  <m:t>𝐾</m:t>
                                </m:r>
                              </m:e>
                            </m:d>
                          </m:e>
                          <m:sup>
                            <m:r>
                              <a:rPr lang="en-HK" b="0" i="1" smtClean="0">
                                <a:latin typeface="Cambria Math" panose="02040503050406030204" pitchFamily="18" charset="0"/>
                              </a:rPr>
                              <m:t>+</m:t>
                            </m:r>
                          </m:sup>
                        </m:sSup>
                        <m:r>
                          <a:rPr lang="en-HK" b="0" i="1" smtClean="0">
                            <a:latin typeface="Cambria Math" panose="02040503050406030204" pitchFamily="18" charset="0"/>
                          </a:rPr>
                          <m:t>𝕀</m:t>
                        </m:r>
                        <m:d>
                          <m:dPr>
                            <m:ctrlPr>
                              <a:rPr lang="en-HK" b="0" i="1" smtClean="0">
                                <a:latin typeface="Cambria Math" panose="02040503050406030204" pitchFamily="18" charset="0"/>
                              </a:rPr>
                            </m:ctrlPr>
                          </m:dPr>
                          <m:e>
                            <m:func>
                              <m:funcPr>
                                <m:ctrlPr>
                                  <a:rPr lang="en-HK" b="0" i="1" smtClean="0">
                                    <a:latin typeface="Cambria Math" panose="02040503050406030204" pitchFamily="18" charset="0"/>
                                  </a:rPr>
                                </m:ctrlPr>
                              </m:funcPr>
                              <m:fName>
                                <m:limLow>
                                  <m:limLowPr>
                                    <m:ctrlPr>
                                      <a:rPr lang="en-HK" b="0" i="1" smtClean="0">
                                        <a:latin typeface="Cambria Math" panose="02040503050406030204" pitchFamily="18" charset="0"/>
                                      </a:rPr>
                                    </m:ctrlPr>
                                  </m:limLowPr>
                                  <m:e>
                                    <m:r>
                                      <m:rPr>
                                        <m:sty m:val="p"/>
                                      </m:rPr>
                                      <a:rPr lang="en-HK" b="0" i="0" smtClean="0">
                                        <a:latin typeface="Cambria Math" panose="02040503050406030204" pitchFamily="18" charset="0"/>
                                      </a:rPr>
                                      <m:t>min</m:t>
                                    </m:r>
                                  </m:e>
                                  <m:lim>
                                    <m:r>
                                      <a:rPr lang="en-HK" b="0" i="1" smtClean="0">
                                        <a:latin typeface="Cambria Math" panose="02040503050406030204" pitchFamily="18" charset="0"/>
                                      </a:rPr>
                                      <m:t>0≤</m:t>
                                    </m:r>
                                    <m:r>
                                      <a:rPr lang="en-HK" b="0" i="1" smtClean="0">
                                        <a:latin typeface="Cambria Math" panose="02040503050406030204" pitchFamily="18" charset="0"/>
                                      </a:rPr>
                                      <m:t>𝑡</m:t>
                                    </m:r>
                                    <m:r>
                                      <a:rPr lang="en-HK" b="0" i="1" smtClean="0">
                                        <a:latin typeface="Cambria Math" panose="02040503050406030204" pitchFamily="18" charset="0"/>
                                      </a:rPr>
                                      <m:t>≤</m:t>
                                    </m:r>
                                    <m:r>
                                      <a:rPr lang="en-HK" b="0" i="1" smtClean="0">
                                        <a:latin typeface="Cambria Math" panose="02040503050406030204" pitchFamily="18" charset="0"/>
                                      </a:rPr>
                                      <m:t>𝑇</m:t>
                                    </m:r>
                                  </m:lim>
                                </m:limLow>
                              </m:fName>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𝑡</m:t>
                                    </m:r>
                                  </m:sub>
                                </m:sSub>
                              </m:e>
                            </m:func>
                            <m:r>
                              <a:rPr lang="en-HK" b="0" i="1" smtClean="0">
                                <a:latin typeface="Cambria Math" panose="02040503050406030204" pitchFamily="18" charset="0"/>
                              </a:rPr>
                              <m:t>&lt;</m:t>
                            </m:r>
                            <m:r>
                              <a:rPr lang="en-HK" b="0" i="1" smtClean="0">
                                <a:latin typeface="Cambria Math" panose="02040503050406030204" pitchFamily="18" charset="0"/>
                              </a:rPr>
                              <m:t>𝑉</m:t>
                            </m:r>
                          </m:e>
                        </m:d>
                      </m:e>
                    </m:d>
                  </m:oMath>
                </a14:m>
                <a:endParaRPr lang="en-HK" dirty="0"/>
              </a:p>
              <a:p>
                <a:r>
                  <a:rPr lang="en-HK" dirty="0"/>
                  <a:t>Algorithm:</a:t>
                </a:r>
              </a:p>
              <a:p>
                <a:pPr lvl="1"/>
                <a:r>
                  <a:rPr lang="en-HK" dirty="0"/>
                  <a:t>1) Generate </a:t>
                </a:r>
                <a14:m>
                  <m:oMath xmlns:m="http://schemas.openxmlformats.org/officeDocument/2006/math">
                    <m:r>
                      <a:rPr lang="en-HK" b="0" i="1" smtClean="0">
                        <a:latin typeface="Cambria Math" panose="02040503050406030204" pitchFamily="18" charset="0"/>
                      </a:rPr>
                      <m:t>𝑍</m:t>
                    </m:r>
                    <m:r>
                      <a:rPr lang="en-HK" b="0" i="1" smtClean="0">
                        <a:latin typeface="Cambria Math" panose="02040503050406030204" pitchFamily="18" charset="0"/>
                      </a:rPr>
                      <m:t>∼</m:t>
                    </m:r>
                    <m:r>
                      <m:rPr>
                        <m:sty m:val="p"/>
                      </m:rPr>
                      <a:rPr lang="en-HK" b="0" i="0" smtClean="0">
                        <a:latin typeface="Cambria Math" panose="02040503050406030204" pitchFamily="18" charset="0"/>
                      </a:rPr>
                      <m:t>N</m:t>
                    </m:r>
                    <m:r>
                      <a:rPr lang="en-HK" b="0" i="1" smtClean="0">
                        <a:latin typeface="Cambria Math" panose="02040503050406030204" pitchFamily="18" charset="0"/>
                      </a:rPr>
                      <m:t>(0,1)</m:t>
                    </m:r>
                  </m:oMath>
                </a14:m>
                <a:endParaRPr lang="en-HK" dirty="0"/>
              </a:p>
              <a:p>
                <a:pPr lvl="1"/>
                <a:r>
                  <a:rPr lang="en-HK" dirty="0"/>
                  <a:t>2)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r>
                              <a:rPr lang="en-HK" b="0" i="1" smtClean="0">
                                <a:latin typeface="Cambria Math" panose="02040503050406030204" pitchFamily="18" charset="0"/>
                              </a:rPr>
                              <m:t>−1</m:t>
                            </m:r>
                          </m:sub>
                        </m:sSub>
                      </m:sub>
                    </m:sSub>
                    <m:func>
                      <m:funcPr>
                        <m:ctrlPr>
                          <a:rPr lang="en-HK" b="0" i="1" smtClean="0">
                            <a:latin typeface="Cambria Math" panose="02040503050406030204" pitchFamily="18" charset="0"/>
                          </a:rPr>
                        </m:ctrlPr>
                      </m:funcPr>
                      <m:fName>
                        <m:r>
                          <m:rPr>
                            <m:sty m:val="p"/>
                          </m:rPr>
                          <a:rPr lang="en-HK" b="0" i="0" smtClean="0">
                            <a:latin typeface="Cambria Math" panose="02040503050406030204" pitchFamily="18" charset="0"/>
                          </a:rPr>
                          <m:t>exp</m:t>
                        </m:r>
                      </m:fName>
                      <m:e>
                        <m:d>
                          <m:dPr>
                            <m:begChr m:val="["/>
                            <m:endChr m:val="]"/>
                            <m:ctrlPr>
                              <a:rPr lang="en-HK" b="0" i="1" smtClean="0">
                                <a:latin typeface="Cambria Math" panose="02040503050406030204" pitchFamily="18" charset="0"/>
                              </a:rPr>
                            </m:ctrlPr>
                          </m:dPr>
                          <m:e>
                            <m:d>
                              <m:dPr>
                                <m:ctrlPr>
                                  <a:rPr lang="en-HK" b="0" i="1" smtClean="0">
                                    <a:latin typeface="Cambria Math" panose="02040503050406030204" pitchFamily="18" charset="0"/>
                                  </a:rPr>
                                </m:ctrlPr>
                              </m:dPr>
                              <m:e>
                                <m:r>
                                  <a:rPr lang="en-HK" b="0" i="1" smtClean="0">
                                    <a:latin typeface="Cambria Math" panose="02040503050406030204" pitchFamily="18" charset="0"/>
                                  </a:rPr>
                                  <m:t>𝑟</m:t>
                                </m:r>
                                <m:r>
                                  <a:rPr lang="en-HK" b="0" i="1" smtClean="0">
                                    <a:latin typeface="Cambria Math" panose="02040503050406030204" pitchFamily="18" charset="0"/>
                                  </a:rPr>
                                  <m:t>−</m:t>
                                </m:r>
                                <m:f>
                                  <m:fPr>
                                    <m:ctrlPr>
                                      <a:rPr lang="en-HK" b="0" i="1" smtClean="0">
                                        <a:latin typeface="Cambria Math" panose="02040503050406030204" pitchFamily="18" charset="0"/>
                                      </a:rPr>
                                    </m:ctrlPr>
                                  </m:fPr>
                                  <m:num>
                                    <m:r>
                                      <a:rPr lang="en-HK" b="0" i="1" smtClean="0">
                                        <a:latin typeface="Cambria Math" panose="02040503050406030204" pitchFamily="18" charset="0"/>
                                      </a:rPr>
                                      <m:t>1</m:t>
                                    </m:r>
                                  </m:num>
                                  <m:den>
                                    <m:r>
                                      <a:rPr lang="en-HK" b="0" i="1" smtClean="0">
                                        <a:latin typeface="Cambria Math" panose="02040503050406030204" pitchFamily="18" charset="0"/>
                                      </a:rPr>
                                      <m:t>2</m:t>
                                    </m:r>
                                  </m:den>
                                </m:f>
                                <m:sSup>
                                  <m:sSupPr>
                                    <m:ctrlPr>
                                      <a:rPr lang="en-HK" b="0" i="1" smtClean="0">
                                        <a:latin typeface="Cambria Math" panose="02040503050406030204" pitchFamily="18" charset="0"/>
                                      </a:rPr>
                                    </m:ctrlPr>
                                  </m:sSupPr>
                                  <m:e>
                                    <m:r>
                                      <a:rPr lang="en-HK" b="0" i="1" smtClean="0">
                                        <a:latin typeface="Cambria Math" panose="02040503050406030204" pitchFamily="18" charset="0"/>
                                      </a:rPr>
                                      <m:t>𝜎</m:t>
                                    </m:r>
                                  </m:e>
                                  <m:sup>
                                    <m:r>
                                      <a:rPr lang="en-HK" b="0" i="1" smtClean="0">
                                        <a:latin typeface="Cambria Math" panose="02040503050406030204" pitchFamily="18" charset="0"/>
                                      </a:rPr>
                                      <m:t>2</m:t>
                                    </m:r>
                                  </m:sup>
                                </m:sSup>
                              </m:e>
                            </m:d>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r>
                                      <a:rPr lang="en-HK" b="0" i="1" smtClean="0">
                                        <a:latin typeface="Cambria Math" panose="02040503050406030204" pitchFamily="18" charset="0"/>
                                      </a:rPr>
                                      <m:t>−1</m:t>
                                    </m:r>
                                  </m:sub>
                                </m:sSub>
                              </m:e>
                            </m:d>
                            <m:r>
                              <a:rPr lang="en-HK" b="0" i="1" smtClean="0">
                                <a:latin typeface="Cambria Math" panose="02040503050406030204" pitchFamily="18" charset="0"/>
                              </a:rPr>
                              <m:t>+</m:t>
                            </m:r>
                            <m:r>
                              <a:rPr lang="en-HK" b="0" i="1" smtClean="0">
                                <a:latin typeface="Cambria Math" panose="02040503050406030204" pitchFamily="18" charset="0"/>
                              </a:rPr>
                              <m:t>𝜎</m:t>
                            </m:r>
                            <m:rad>
                              <m:radPr>
                                <m:degHide m:val="on"/>
                                <m:ctrlPr>
                                  <a:rPr lang="en-HK" b="0" i="1" smtClean="0">
                                    <a:latin typeface="Cambria Math" panose="02040503050406030204" pitchFamily="18" charset="0"/>
                                  </a:rPr>
                                </m:ctrlPr>
                              </m:radPr>
                              <m:deg/>
                              <m:e>
                                <m:sSub>
                                  <m:sSubPr>
                                    <m:ctrlPr>
                                      <a:rPr lang="en-HK" i="1">
                                        <a:latin typeface="Cambria Math" panose="02040503050406030204" pitchFamily="18" charset="0"/>
                                      </a:rPr>
                                    </m:ctrlPr>
                                  </m:sSubPr>
                                  <m:e>
                                    <m:r>
                                      <a:rPr lang="en-HK" i="1">
                                        <a:latin typeface="Cambria Math" panose="02040503050406030204" pitchFamily="18" charset="0"/>
                                      </a:rPr>
                                      <m:t>𝑡</m:t>
                                    </m:r>
                                  </m:e>
                                  <m:sub>
                                    <m:r>
                                      <a:rPr lang="en-HK" i="1">
                                        <a:latin typeface="Cambria Math" panose="02040503050406030204" pitchFamily="18" charset="0"/>
                                      </a:rPr>
                                      <m:t>𝑖</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𝑡</m:t>
                                    </m:r>
                                  </m:e>
                                  <m:sub>
                                    <m:r>
                                      <a:rPr lang="en-HK" i="1">
                                        <a:latin typeface="Cambria Math" panose="02040503050406030204" pitchFamily="18" charset="0"/>
                                      </a:rPr>
                                      <m:t>𝑖</m:t>
                                    </m:r>
                                    <m:r>
                                      <a:rPr lang="en-HK" i="1">
                                        <a:latin typeface="Cambria Math" panose="02040503050406030204" pitchFamily="18" charset="0"/>
                                      </a:rPr>
                                      <m:t>−1</m:t>
                                    </m:r>
                                  </m:sub>
                                </m:sSub>
                              </m:e>
                            </m:rad>
                            <m:r>
                              <a:rPr lang="en-HK" b="0" i="1" smtClean="0">
                                <a:latin typeface="Cambria Math" panose="02040503050406030204" pitchFamily="18" charset="0"/>
                              </a:rPr>
                              <m:t>𝑍</m:t>
                            </m:r>
                          </m:e>
                        </m:d>
                      </m:e>
                    </m:func>
                  </m:oMath>
                </a14:m>
                <a:endParaRPr lang="en-HK" dirty="0"/>
              </a:p>
              <a:p>
                <a:pPr lvl="1"/>
                <a:r>
                  <a:rPr lang="en-HK" dirty="0"/>
                  <a:t>3) Repeat step 1 and 2 for </a:t>
                </a:r>
                <a14:m>
                  <m:oMath xmlns:m="http://schemas.openxmlformats.org/officeDocument/2006/math">
                    <m:r>
                      <a:rPr lang="en-HK" b="0" i="1" smtClean="0">
                        <a:latin typeface="Cambria Math" panose="02040503050406030204" pitchFamily="18" charset="0"/>
                      </a:rPr>
                      <m:t>𝑖</m:t>
                    </m:r>
                    <m:r>
                      <a:rPr lang="en-HK" b="0" i="1" smtClean="0">
                        <a:latin typeface="Cambria Math" panose="02040503050406030204" pitchFamily="18" charset="0"/>
                      </a:rPr>
                      <m:t>=1,…,</m:t>
                    </m:r>
                    <m:r>
                      <a:rPr lang="en-HK" b="0" i="1" smtClean="0">
                        <a:latin typeface="Cambria Math" panose="02040503050406030204" pitchFamily="18" charset="0"/>
                      </a:rPr>
                      <m:t>𝑛</m:t>
                    </m:r>
                  </m:oMath>
                </a14:m>
                <a:r>
                  <a:rPr lang="en-HK" dirty="0"/>
                  <a:t> where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0</m:t>
                        </m:r>
                      </m:sub>
                    </m:sSub>
                    <m:r>
                      <a:rPr lang="en-HK" b="0" i="1" smtClean="0">
                        <a:latin typeface="Cambria Math" panose="02040503050406030204" pitchFamily="18" charset="0"/>
                      </a:rPr>
                      <m:t>=0</m:t>
                    </m:r>
                  </m:oMath>
                </a14:m>
                <a:r>
                  <a:rPr lang="en-HK" dirty="0"/>
                  <a:t> and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𝑛</m:t>
                        </m:r>
                      </m:sub>
                    </m:sSub>
                    <m:r>
                      <a:rPr lang="en-HK" b="0" i="1" smtClean="0">
                        <a:latin typeface="Cambria Math" panose="02040503050406030204" pitchFamily="18" charset="0"/>
                      </a:rPr>
                      <m:t>=</m:t>
                    </m:r>
                    <m:r>
                      <a:rPr lang="en-HK" b="0" i="1" smtClean="0">
                        <a:latin typeface="Cambria Math" panose="02040503050406030204" pitchFamily="18" charset="0"/>
                      </a:rPr>
                      <m:t>𝑇</m:t>
                    </m:r>
                  </m:oMath>
                </a14:m>
                <a:endParaRPr lang="en-HK" dirty="0"/>
              </a:p>
              <a:p>
                <a:pPr lvl="1"/>
                <a:r>
                  <a:rPr lang="en-HK" dirty="0"/>
                  <a:t>4) If </a:t>
                </a:r>
                <a14:m>
                  <m:oMath xmlns:m="http://schemas.openxmlformats.org/officeDocument/2006/math">
                    <m:func>
                      <m:funcPr>
                        <m:ctrlPr>
                          <a:rPr lang="en-HK" b="0" i="1" smtClean="0">
                            <a:latin typeface="Cambria Math" panose="02040503050406030204" pitchFamily="18" charset="0"/>
                          </a:rPr>
                        </m:ctrlPr>
                      </m:funcPr>
                      <m:fName>
                        <m:limLow>
                          <m:limLowPr>
                            <m:ctrlPr>
                              <a:rPr lang="en-HK" b="0" i="1" smtClean="0">
                                <a:latin typeface="Cambria Math" panose="02040503050406030204" pitchFamily="18" charset="0"/>
                              </a:rPr>
                            </m:ctrlPr>
                          </m:limLowPr>
                          <m:e>
                            <m:r>
                              <m:rPr>
                                <m:sty m:val="p"/>
                              </m:rPr>
                              <a:rPr lang="en-HK" b="0" i="0" smtClean="0">
                                <a:latin typeface="Cambria Math" panose="02040503050406030204" pitchFamily="18" charset="0"/>
                              </a:rPr>
                              <m:t>min</m:t>
                            </m:r>
                          </m:e>
                          <m:lim>
                            <m:r>
                              <a:rPr lang="en-HK" b="0" i="1" smtClean="0">
                                <a:latin typeface="Cambria Math" panose="02040503050406030204" pitchFamily="18" charset="0"/>
                              </a:rPr>
                              <m:t>𝑖</m:t>
                            </m:r>
                          </m:lim>
                        </m:limLow>
                      </m:fName>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sub>
                        </m:sSub>
                      </m:e>
                    </m:func>
                    <m:r>
                      <a:rPr lang="en-HK" b="0" i="1" smtClean="0">
                        <a:latin typeface="Cambria Math" panose="02040503050406030204" pitchFamily="18" charset="0"/>
                      </a:rPr>
                      <m:t>&lt;</m:t>
                    </m:r>
                    <m:r>
                      <a:rPr lang="en-HK" b="0" i="1" smtClean="0">
                        <a:latin typeface="Cambria Math" panose="02040503050406030204" pitchFamily="18" charset="0"/>
                      </a:rPr>
                      <m:t>𝑉</m:t>
                    </m:r>
                  </m:oMath>
                </a14:m>
                <a:r>
                  <a:rPr lang="en-HK" dirty="0"/>
                  <a:t>,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𝑗</m:t>
                        </m:r>
                      </m:sub>
                    </m:sSub>
                    <m:r>
                      <a:rPr lang="en-HK" b="0" i="1" smtClean="0">
                        <a:latin typeface="Cambria Math" panose="02040503050406030204" pitchFamily="18" charset="0"/>
                      </a:rPr>
                      <m:t>=</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𝑒</m:t>
                        </m:r>
                      </m:e>
                      <m:sup>
                        <m:r>
                          <a:rPr lang="en-HK" b="0" i="1" smtClean="0">
                            <a:latin typeface="Cambria Math" panose="02040503050406030204" pitchFamily="18" charset="0"/>
                          </a:rPr>
                          <m:t>−</m:t>
                        </m:r>
                        <m:r>
                          <a:rPr lang="en-HK" b="0" i="1" smtClean="0">
                            <a:latin typeface="Cambria Math" panose="02040503050406030204" pitchFamily="18" charset="0"/>
                          </a:rPr>
                          <m:t>𝑟𝑇</m:t>
                        </m:r>
                      </m:sup>
                    </m:sSup>
                    <m:func>
                      <m:funcPr>
                        <m:ctrlPr>
                          <a:rPr lang="en-HK" b="0" i="1" smtClean="0">
                            <a:latin typeface="Cambria Math" panose="02040503050406030204" pitchFamily="18" charset="0"/>
                          </a:rPr>
                        </m:ctrlPr>
                      </m:funcPr>
                      <m:fName>
                        <m:r>
                          <m:rPr>
                            <m:sty m:val="p"/>
                          </m:rPr>
                          <a:rPr lang="en-HK" b="0" i="0" smtClean="0">
                            <a:latin typeface="Cambria Math" panose="02040503050406030204" pitchFamily="18" charset="0"/>
                          </a:rPr>
                          <m:t>max</m:t>
                        </m:r>
                      </m:fName>
                      <m:e>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r>
                              <a:rPr lang="en-HK" b="0" i="1" smtClean="0">
                                <a:latin typeface="Cambria Math" panose="02040503050406030204" pitchFamily="18" charset="0"/>
                              </a:rPr>
                              <m:t>−</m:t>
                            </m:r>
                            <m:r>
                              <a:rPr lang="en-HK" b="0" i="1" smtClean="0">
                                <a:latin typeface="Cambria Math" panose="02040503050406030204" pitchFamily="18" charset="0"/>
                              </a:rPr>
                              <m:t>𝐾</m:t>
                            </m:r>
                            <m:r>
                              <a:rPr lang="en-HK" b="0" i="1" smtClean="0">
                                <a:latin typeface="Cambria Math" panose="02040503050406030204" pitchFamily="18" charset="0"/>
                              </a:rPr>
                              <m:t>,0</m:t>
                            </m:r>
                          </m:e>
                        </m:d>
                      </m:e>
                    </m:func>
                  </m:oMath>
                </a14:m>
                <a:r>
                  <a:rPr lang="en-HK" dirty="0"/>
                  <a:t>. Otherwise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𝑗</m:t>
                        </m:r>
                      </m:sub>
                    </m:sSub>
                    <m:r>
                      <a:rPr lang="en-HK" b="0" i="1" smtClean="0">
                        <a:latin typeface="Cambria Math" panose="02040503050406030204" pitchFamily="18" charset="0"/>
                      </a:rPr>
                      <m:t>=0</m:t>
                    </m:r>
                  </m:oMath>
                </a14:m>
                <a:endParaRPr lang="en-HK" dirty="0"/>
              </a:p>
              <a:p>
                <a:pPr lvl="1"/>
                <a:r>
                  <a:rPr lang="en-HK" dirty="0"/>
                  <a:t>5) Repeat step 3 and 4 for </a:t>
                </a:r>
                <a14:m>
                  <m:oMath xmlns:m="http://schemas.openxmlformats.org/officeDocument/2006/math">
                    <m:r>
                      <a:rPr lang="en-HK" b="0" i="1" smtClean="0">
                        <a:latin typeface="Cambria Math" panose="02040503050406030204" pitchFamily="18" charset="0"/>
                      </a:rPr>
                      <m:t>𝑗</m:t>
                    </m:r>
                    <m:r>
                      <a:rPr lang="en-HK" b="0" i="1" smtClean="0">
                        <a:latin typeface="Cambria Math" panose="02040503050406030204" pitchFamily="18" charset="0"/>
                      </a:rPr>
                      <m:t>=1,…,</m:t>
                    </m:r>
                    <m:r>
                      <a:rPr lang="en-HK" b="0" i="1" smtClean="0">
                        <a:latin typeface="Cambria Math" panose="02040503050406030204" pitchFamily="18" charset="0"/>
                      </a:rPr>
                      <m:t>𝑁</m:t>
                    </m:r>
                  </m:oMath>
                </a14:m>
                <a:endParaRPr lang="en-HK" dirty="0"/>
              </a:p>
              <a:p>
                <a:pPr lvl="1"/>
                <a:r>
                  <a:rPr lang="en-HK" dirty="0"/>
                  <a:t>6) The price is given by </a:t>
                </a:r>
                <a14:m>
                  <m:oMath xmlns:m="http://schemas.openxmlformats.org/officeDocument/2006/math">
                    <m:acc>
                      <m:accPr>
                        <m:chr m:val="̂"/>
                        <m:ctrlPr>
                          <a:rPr lang="en-HK" b="0" i="1" smtClean="0">
                            <a:latin typeface="Cambria Math" panose="02040503050406030204" pitchFamily="18" charset="0"/>
                          </a:rPr>
                        </m:ctrlPr>
                      </m:accPr>
                      <m:e>
                        <m:r>
                          <a:rPr lang="en-HK" b="0" i="1" smtClean="0">
                            <a:latin typeface="Cambria Math" panose="02040503050406030204" pitchFamily="18" charset="0"/>
                          </a:rPr>
                          <m:t>𝜃</m:t>
                        </m:r>
                      </m:e>
                    </m:acc>
                    <m:r>
                      <a:rPr lang="en-HK" b="0" i="1" dirty="0" smtClean="0">
                        <a:latin typeface="Cambria Math" panose="02040503050406030204" pitchFamily="18" charset="0"/>
                      </a:rPr>
                      <m:t>=</m:t>
                    </m:r>
                    <m:f>
                      <m:fPr>
                        <m:ctrlPr>
                          <a:rPr lang="en-HK" b="0" i="1" dirty="0" smtClean="0">
                            <a:latin typeface="Cambria Math" panose="02040503050406030204" pitchFamily="18" charset="0"/>
                          </a:rPr>
                        </m:ctrlPr>
                      </m:fPr>
                      <m:num>
                        <m:r>
                          <a:rPr lang="en-HK" b="0" i="1" dirty="0" smtClean="0">
                            <a:latin typeface="Cambria Math" panose="02040503050406030204" pitchFamily="18" charset="0"/>
                          </a:rPr>
                          <m:t>1</m:t>
                        </m:r>
                      </m:num>
                      <m:den>
                        <m:r>
                          <a:rPr lang="en-HK" b="0" i="1" dirty="0" smtClean="0">
                            <a:latin typeface="Cambria Math" panose="02040503050406030204" pitchFamily="18" charset="0"/>
                          </a:rPr>
                          <m:t>𝑁</m:t>
                        </m:r>
                      </m:den>
                    </m:f>
                    <m:nary>
                      <m:naryPr>
                        <m:chr m:val="∑"/>
                        <m:ctrlPr>
                          <a:rPr lang="en-HK" b="0" i="1" dirty="0" smtClean="0">
                            <a:latin typeface="Cambria Math" panose="02040503050406030204" pitchFamily="18" charset="0"/>
                          </a:rPr>
                        </m:ctrlPr>
                      </m:naryPr>
                      <m:sub>
                        <m:r>
                          <a:rPr lang="en-HK" b="0" i="1" dirty="0" smtClean="0">
                            <a:latin typeface="Cambria Math" panose="02040503050406030204" pitchFamily="18" charset="0"/>
                          </a:rPr>
                          <m:t>𝑗</m:t>
                        </m:r>
                        <m:r>
                          <a:rPr lang="en-HK" b="0" i="1" dirty="0" smtClean="0">
                            <a:latin typeface="Cambria Math" panose="02040503050406030204" pitchFamily="18" charset="0"/>
                          </a:rPr>
                          <m:t>=1</m:t>
                        </m:r>
                      </m:sub>
                      <m:sup>
                        <m:r>
                          <a:rPr lang="en-HK" b="0" i="1" dirty="0" smtClean="0">
                            <a:latin typeface="Cambria Math" panose="02040503050406030204" pitchFamily="18" charset="0"/>
                          </a:rPr>
                          <m:t>𝑁</m:t>
                        </m:r>
                      </m:sup>
                      <m:e>
                        <m:sSub>
                          <m:sSubPr>
                            <m:ctrlPr>
                              <a:rPr lang="en-HK" b="0" i="1" dirty="0" smtClean="0">
                                <a:latin typeface="Cambria Math" panose="02040503050406030204" pitchFamily="18" charset="0"/>
                              </a:rPr>
                            </m:ctrlPr>
                          </m:sSubPr>
                          <m:e>
                            <m:r>
                              <a:rPr lang="en-HK" b="0" i="1" dirty="0" smtClean="0">
                                <a:latin typeface="Cambria Math" panose="02040503050406030204" pitchFamily="18" charset="0"/>
                              </a:rPr>
                              <m:t>𝐶</m:t>
                            </m:r>
                          </m:e>
                          <m:sub>
                            <m:r>
                              <a:rPr lang="en-HK" b="0" i="1" dirty="0" smtClean="0">
                                <a:latin typeface="Cambria Math" panose="02040503050406030204" pitchFamily="18" charset="0"/>
                              </a:rPr>
                              <m:t>𝑗</m:t>
                            </m:r>
                          </m:sub>
                        </m:sSub>
                      </m:e>
                    </m:nary>
                  </m:oMath>
                </a14:m>
                <a:endParaRPr lang="en-HK" dirty="0"/>
              </a:p>
            </p:txBody>
          </p:sp>
        </mc:Choice>
        <mc:Fallback xmlns="">
          <p:sp>
            <p:nvSpPr>
              <p:cNvPr id="6" name="Content Placeholder 5">
                <a:extLst>
                  <a:ext uri="{FF2B5EF4-FFF2-40B4-BE49-F238E27FC236}">
                    <a16:creationId xmlns:a16="http://schemas.microsoft.com/office/drawing/2014/main" id="{7089FF93-5B68-4598-8E05-52EBFB194AAD}"/>
                  </a:ext>
                </a:extLst>
              </p:cNvPr>
              <p:cNvSpPr>
                <a:spLocks noGrp="1" noRot="1" noChangeAspect="1" noMove="1" noResize="1" noEditPoints="1" noAdjustHandles="1" noChangeArrowheads="1" noChangeShapeType="1" noTextEdit="1"/>
              </p:cNvSpPr>
              <p:nvPr>
                <p:ph idx="1"/>
              </p:nvPr>
            </p:nvSpPr>
            <p:spPr>
              <a:xfrm>
                <a:off x="1097280" y="2108201"/>
                <a:ext cx="10058400" cy="4338637"/>
              </a:xfrm>
              <a:blipFill>
                <a:blip r:embed="rId2"/>
                <a:stretch>
                  <a:fillRect l="-545"/>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E42C156-5AFC-4CB6-9905-52BC52642FF6}"/>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290574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AC3A-9D36-4C88-94E1-18BA56632A0A}"/>
              </a:ext>
            </a:extLst>
          </p:cNvPr>
          <p:cNvSpPr>
            <a:spLocks noGrp="1"/>
          </p:cNvSpPr>
          <p:nvPr>
            <p:ph type="title"/>
          </p:nvPr>
        </p:nvSpPr>
        <p:spPr/>
        <p:txBody>
          <a:bodyPr/>
          <a:lstStyle/>
          <a:p>
            <a:r>
              <a:rPr lang="en-HK" dirty="0"/>
              <a:t>Down-and-in Call Option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265308-174B-4D07-AA43-16288E325C51}"/>
                  </a:ext>
                </a:extLst>
              </p:cNvPr>
              <p:cNvSpPr>
                <a:spLocks noGrp="1"/>
              </p:cNvSpPr>
              <p:nvPr>
                <p:ph idx="1"/>
              </p:nvPr>
            </p:nvSpPr>
            <p:spPr/>
            <p:txBody>
              <a:bodyPr/>
              <a:lstStyle/>
              <a:p>
                <a:r>
                  <a:rPr lang="en-HK" dirty="0"/>
                  <a:t>What if you already have the price of a vanilla call of the same parameters?</a:t>
                </a:r>
              </a:p>
              <a:p>
                <a:pPr lvl="1"/>
                <a:r>
                  <a:rPr lang="en-HK" dirty="0"/>
                  <a:t>i.e.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𝐶</m:t>
                        </m:r>
                      </m:e>
                      <m:sub>
                        <m:r>
                          <a:rPr lang="en-HK" b="0" i="1" smtClean="0">
                            <a:latin typeface="Cambria Math" panose="02040503050406030204" pitchFamily="18" charset="0"/>
                          </a:rPr>
                          <m:t>𝑣</m:t>
                        </m:r>
                      </m:sub>
                    </m:sSub>
                    <m:r>
                      <a:rPr lang="en-HK" i="1">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𝑒</m:t>
                        </m:r>
                      </m:e>
                      <m:sup>
                        <m:r>
                          <a:rPr lang="en-HK" i="1">
                            <a:latin typeface="Cambria Math" panose="02040503050406030204" pitchFamily="18" charset="0"/>
                          </a:rPr>
                          <m:t>−</m:t>
                        </m:r>
                        <m:r>
                          <a:rPr lang="en-HK" i="1">
                            <a:latin typeface="Cambria Math" panose="02040503050406030204" pitchFamily="18" charset="0"/>
                          </a:rPr>
                          <m:t>𝑟𝑇</m:t>
                        </m:r>
                      </m:sup>
                    </m:sSup>
                    <m:r>
                      <a:rPr lang="en-US" i="1">
                        <a:latin typeface="Cambria Math" panose="02040503050406030204" pitchFamily="18" charset="0"/>
                      </a:rPr>
                      <m:t>𝔼</m:t>
                    </m:r>
                    <m:d>
                      <m:dPr>
                        <m:begChr m:val="["/>
                        <m:endChr m:val="]"/>
                        <m:ctrlPr>
                          <a:rPr lang="en-HK" i="1">
                            <a:latin typeface="Cambria Math" panose="02040503050406030204" pitchFamily="18" charset="0"/>
                          </a:rPr>
                        </m:ctrlPr>
                      </m:dPr>
                      <m:e>
                        <m:sSup>
                          <m:sSupPr>
                            <m:ctrlPr>
                              <a:rPr lang="en-HK" i="1">
                                <a:latin typeface="Cambria Math" panose="02040503050406030204" pitchFamily="18" charset="0"/>
                              </a:rPr>
                            </m:ctrlPr>
                          </m:sSupPr>
                          <m:e>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e>
                            </m:d>
                          </m:e>
                          <m:sup>
                            <m:r>
                              <a:rPr lang="en-HK" i="1">
                                <a:latin typeface="Cambria Math" panose="02040503050406030204" pitchFamily="18" charset="0"/>
                              </a:rPr>
                              <m:t>+</m:t>
                            </m:r>
                          </m:sup>
                        </m:sSup>
                      </m:e>
                    </m:d>
                  </m:oMath>
                </a14:m>
                <a:endParaRPr lang="en-HK" dirty="0"/>
              </a:p>
              <a:p>
                <a:pPr lvl="1"/>
                <a:r>
                  <a:rPr lang="en-HK" dirty="0"/>
                  <a:t>Possible to evaluate </a:t>
                </a:r>
                <a14:m>
                  <m:oMath xmlns:m="http://schemas.openxmlformats.org/officeDocument/2006/math">
                    <m:r>
                      <a:rPr lang="en-US" i="1">
                        <a:latin typeface="Cambria Math" panose="02040503050406030204" pitchFamily="18" charset="0"/>
                      </a:rPr>
                      <m:t>𝔼</m:t>
                    </m:r>
                    <m:d>
                      <m:dPr>
                        <m:begChr m:val="["/>
                        <m:endChr m:val="]"/>
                        <m:ctrlPr>
                          <a:rPr lang="en-HK" b="0" i="1" smtClean="0">
                            <a:latin typeface="Cambria Math" panose="02040503050406030204" pitchFamily="18" charset="0"/>
                          </a:rPr>
                        </m:ctrlPr>
                      </m:dPr>
                      <m:e>
                        <m:r>
                          <a:rPr lang="en-HK" i="1">
                            <a:latin typeface="Cambria Math" panose="02040503050406030204" pitchFamily="18" charset="0"/>
                          </a:rPr>
                          <m:t>𝕀</m:t>
                        </m:r>
                        <m:d>
                          <m:dPr>
                            <m:ctrlPr>
                              <a:rPr lang="en-HK" i="1">
                                <a:latin typeface="Cambria Math" panose="02040503050406030204" pitchFamily="18" charset="0"/>
                              </a:rPr>
                            </m:ctrlPr>
                          </m:dPr>
                          <m:e>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HK">
                                        <a:latin typeface="Cambria Math" panose="02040503050406030204" pitchFamily="18" charset="0"/>
                                      </a:rPr>
                                      <m:t>min</m:t>
                                    </m:r>
                                  </m:e>
                                  <m:lim>
                                    <m:r>
                                      <a:rPr lang="en-HK" i="1">
                                        <a:latin typeface="Cambria Math" panose="02040503050406030204" pitchFamily="18" charset="0"/>
                                      </a:rPr>
                                      <m:t>0≤</m:t>
                                    </m:r>
                                    <m:r>
                                      <a:rPr lang="en-HK" i="1">
                                        <a:latin typeface="Cambria Math" panose="02040503050406030204" pitchFamily="18" charset="0"/>
                                      </a:rPr>
                                      <m:t>𝑡</m:t>
                                    </m:r>
                                    <m:r>
                                      <a:rPr lang="en-HK" i="1">
                                        <a:latin typeface="Cambria Math" panose="02040503050406030204" pitchFamily="18" charset="0"/>
                                      </a:rPr>
                                      <m:t>≤</m:t>
                                    </m:r>
                                    <m:r>
                                      <a:rPr lang="en-HK" i="1">
                                        <a:latin typeface="Cambria Math" panose="02040503050406030204" pitchFamily="18" charset="0"/>
                                      </a:rPr>
                                      <m:t>𝑇</m:t>
                                    </m:r>
                                  </m:lim>
                                </m:limLow>
                              </m:fName>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𝑡</m:t>
                                    </m:r>
                                  </m:sub>
                                </m:sSub>
                              </m:e>
                            </m:func>
                            <m:r>
                              <a:rPr lang="en-HK" i="1">
                                <a:latin typeface="Cambria Math" panose="02040503050406030204" pitchFamily="18" charset="0"/>
                              </a:rPr>
                              <m:t>&lt;</m:t>
                            </m:r>
                            <m:r>
                              <a:rPr lang="en-HK" i="1">
                                <a:latin typeface="Cambria Math" panose="02040503050406030204" pitchFamily="18" charset="0"/>
                              </a:rPr>
                              <m:t>𝑉</m:t>
                            </m:r>
                          </m:e>
                        </m:d>
                      </m:e>
                    </m:d>
                  </m:oMath>
                </a14:m>
                <a:r>
                  <a:rPr lang="en-HK" dirty="0"/>
                  <a:t> and combine with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𝐶</m:t>
                        </m:r>
                      </m:e>
                      <m:sub>
                        <m:r>
                          <a:rPr lang="en-HK" i="1">
                            <a:latin typeface="Cambria Math" panose="02040503050406030204" pitchFamily="18" charset="0"/>
                          </a:rPr>
                          <m:t>𝑣</m:t>
                        </m:r>
                      </m:sub>
                    </m:sSub>
                  </m:oMath>
                </a14:m>
                <a:r>
                  <a:rPr lang="en-HK" dirty="0"/>
                  <a:t> directly</a:t>
                </a:r>
              </a:p>
              <a:p>
                <a:pPr lvl="2"/>
                <a:r>
                  <a:rPr lang="en-HK" dirty="0"/>
                  <a:t>This probably will not be tested. Just to stimulate your thinking</a:t>
                </a:r>
              </a:p>
              <a:p>
                <a:pPr lvl="1"/>
                <a:r>
                  <a:rPr lang="en-HK" dirty="0"/>
                  <a:t>Your target function </a:t>
                </a:r>
                <a14:m>
                  <m:oMath xmlns:m="http://schemas.openxmlformats.org/officeDocument/2006/math">
                    <m:r>
                      <a:rPr lang="en-HK" b="0" i="1" smtClean="0">
                        <a:latin typeface="Cambria Math" panose="02040503050406030204" pitchFamily="18" charset="0"/>
                      </a:rPr>
                      <m:t>h</m:t>
                    </m:r>
                  </m:oMath>
                </a14:m>
                <a:r>
                  <a:rPr lang="en-HK" dirty="0"/>
                  <a:t> becomes </a:t>
                </a:r>
                <a14:m>
                  <m:oMath xmlns:m="http://schemas.openxmlformats.org/officeDocument/2006/math">
                    <m:r>
                      <a:rPr lang="en-HK" i="1">
                        <a:latin typeface="Cambria Math" panose="02040503050406030204" pitchFamily="18" charset="0"/>
                      </a:rPr>
                      <m:t>𝕀</m:t>
                    </m:r>
                    <m:d>
                      <m:dPr>
                        <m:ctrlPr>
                          <a:rPr lang="en-HK" i="1">
                            <a:latin typeface="Cambria Math" panose="02040503050406030204" pitchFamily="18" charset="0"/>
                          </a:rPr>
                        </m:ctrlPr>
                      </m:dPr>
                      <m:e>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HK">
                                    <a:latin typeface="Cambria Math" panose="02040503050406030204" pitchFamily="18" charset="0"/>
                                  </a:rPr>
                                  <m:t>min</m:t>
                                </m:r>
                              </m:e>
                              <m:lim>
                                <m:r>
                                  <a:rPr lang="en-HK" i="1">
                                    <a:latin typeface="Cambria Math" panose="02040503050406030204" pitchFamily="18" charset="0"/>
                                  </a:rPr>
                                  <m:t>0≤</m:t>
                                </m:r>
                                <m:r>
                                  <a:rPr lang="en-HK" i="1">
                                    <a:latin typeface="Cambria Math" panose="02040503050406030204" pitchFamily="18" charset="0"/>
                                  </a:rPr>
                                  <m:t>𝑡</m:t>
                                </m:r>
                                <m:r>
                                  <a:rPr lang="en-HK" i="1">
                                    <a:latin typeface="Cambria Math" panose="02040503050406030204" pitchFamily="18" charset="0"/>
                                  </a:rPr>
                                  <m:t>≤</m:t>
                                </m:r>
                                <m:r>
                                  <a:rPr lang="en-HK" i="1">
                                    <a:latin typeface="Cambria Math" panose="02040503050406030204" pitchFamily="18" charset="0"/>
                                  </a:rPr>
                                  <m:t>𝑇</m:t>
                                </m:r>
                              </m:lim>
                            </m:limLow>
                          </m:fName>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𝑡</m:t>
                                </m:r>
                              </m:sub>
                            </m:sSub>
                          </m:e>
                        </m:func>
                        <m:r>
                          <a:rPr lang="en-HK" i="1">
                            <a:latin typeface="Cambria Math" panose="02040503050406030204" pitchFamily="18" charset="0"/>
                          </a:rPr>
                          <m:t>&lt;</m:t>
                        </m:r>
                        <m:r>
                          <a:rPr lang="en-HK" i="1">
                            <a:latin typeface="Cambria Math" panose="02040503050406030204" pitchFamily="18" charset="0"/>
                          </a:rPr>
                          <m:t>𝑉</m:t>
                        </m:r>
                      </m:e>
                    </m:d>
                  </m:oMath>
                </a14:m>
                <a:r>
                  <a:rPr lang="en-HK" dirty="0"/>
                  <a:t> in that case</a:t>
                </a:r>
              </a:p>
              <a:p>
                <a:pPr lvl="1"/>
                <a:r>
                  <a:rPr lang="en-HK" dirty="0"/>
                  <a:t>This is kind of like adjusting for conditional probability</a:t>
                </a:r>
              </a:p>
            </p:txBody>
          </p:sp>
        </mc:Choice>
        <mc:Fallback xmlns="">
          <p:sp>
            <p:nvSpPr>
              <p:cNvPr id="3" name="Content Placeholder 2">
                <a:extLst>
                  <a:ext uri="{FF2B5EF4-FFF2-40B4-BE49-F238E27FC236}">
                    <a16:creationId xmlns:a16="http://schemas.microsoft.com/office/drawing/2014/main" id="{1A265308-174B-4D07-AA43-16288E325C51}"/>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957AED42-87ED-4D70-80D1-E7570BDE5E18}"/>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4198197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1EC-E2E6-49EA-BB8A-CE4766AE0132}"/>
              </a:ext>
            </a:extLst>
          </p:cNvPr>
          <p:cNvSpPr>
            <a:spLocks noGrp="1"/>
          </p:cNvSpPr>
          <p:nvPr>
            <p:ph type="title"/>
          </p:nvPr>
        </p:nvSpPr>
        <p:spPr/>
        <p:txBody>
          <a:bodyPr/>
          <a:lstStyle/>
          <a:p>
            <a:r>
              <a:rPr lang="en-HK" dirty="0"/>
              <a:t>Path-dependent Option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B26179-83BD-414B-8DAA-6BA1A2DE727E}"/>
                  </a:ext>
                </a:extLst>
              </p:cNvPr>
              <p:cNvSpPr>
                <a:spLocks noGrp="1"/>
              </p:cNvSpPr>
              <p:nvPr>
                <p:ph idx="1"/>
              </p:nvPr>
            </p:nvSpPr>
            <p:spPr/>
            <p:txBody>
              <a:bodyPr/>
              <a:lstStyle/>
              <a:p>
                <a:r>
                  <a:rPr lang="en-HK" dirty="0"/>
                  <a:t>Problem with discretization</a:t>
                </a:r>
              </a:p>
              <a:p>
                <a:pPr lvl="1"/>
                <a:r>
                  <a:rPr lang="en-US" dirty="0"/>
                  <a:t>The discretized process does not have the correct transition density</a:t>
                </a:r>
              </a:p>
              <a:p>
                <a:pPr lvl="2"/>
                <a:r>
                  <a:rPr lang="en-US" dirty="0"/>
                  <a:t>First order Euler scheme has normal increments</a:t>
                </a:r>
              </a:p>
              <a:p>
                <a:pPr lvl="2"/>
                <a:r>
                  <a:rPr lang="en-US" dirty="0"/>
                  <a:t>Second order Milstein scheme has non-central chi square increments</a:t>
                </a:r>
              </a:p>
              <a:p>
                <a:pPr lvl="2"/>
                <a:r>
                  <a:rPr lang="en-US" dirty="0"/>
                  <a:t>Optimal tradeoff between </a:t>
                </a:r>
                <a14:m>
                  <m:oMath xmlns:m="http://schemas.openxmlformats.org/officeDocument/2006/math">
                    <m:r>
                      <a:rPr lang="en-HK" b="0" i="1" smtClean="0">
                        <a:latin typeface="Cambria Math" panose="02040503050406030204" pitchFamily="18" charset="0"/>
                      </a:rPr>
                      <m:t>𝑛</m:t>
                    </m:r>
                  </m:oMath>
                </a14:m>
                <a:r>
                  <a:rPr lang="en-US" dirty="0"/>
                  <a:t> and </a:t>
                </a:r>
                <a14:m>
                  <m:oMath xmlns:m="http://schemas.openxmlformats.org/officeDocument/2006/math">
                    <m:r>
                      <a:rPr lang="en-HK" b="0" i="1" smtClean="0">
                        <a:latin typeface="Cambria Math" panose="02040503050406030204" pitchFamily="18" charset="0"/>
                      </a:rPr>
                      <m:t>𝑁</m:t>
                    </m:r>
                  </m:oMath>
                </a14:m>
                <a:r>
                  <a:rPr lang="en-US" dirty="0"/>
                  <a:t> exists for the two schemes. See </a:t>
                </a:r>
                <a:r>
                  <a:rPr lang="en-US" dirty="0" err="1"/>
                  <a:t>Duffie</a:t>
                </a:r>
                <a:r>
                  <a:rPr lang="en-US" dirty="0"/>
                  <a:t> and Glynn (1995)</a:t>
                </a:r>
              </a:p>
              <a:p>
                <a:pPr lvl="3"/>
                <a:r>
                  <a:rPr lang="en-US" dirty="0"/>
                  <a:t>Content of the paper will not be tested</a:t>
                </a:r>
              </a:p>
              <a:p>
                <a:pPr lvl="1"/>
                <a:r>
                  <a:rPr lang="en-US" dirty="0"/>
                  <a:t>The discretized process may incorrectly evaluate the payoff</a:t>
                </a:r>
              </a:p>
              <a:p>
                <a:pPr lvl="2"/>
                <a:r>
                  <a:rPr lang="en-US" dirty="0"/>
                  <a:t>E.g., Asian option</a:t>
                </a:r>
              </a:p>
              <a:p>
                <a:pPr lvl="2"/>
                <a:r>
                  <a:rPr lang="en-US" dirty="0"/>
                  <a:t>Possible solution: Brownian bridge. See </a:t>
                </a:r>
                <a:r>
                  <a:rPr lang="en-US" dirty="0" err="1"/>
                  <a:t>Beaglehole</a:t>
                </a:r>
                <a:r>
                  <a:rPr lang="en-US" dirty="0"/>
                  <a:t>, </a:t>
                </a:r>
                <a:r>
                  <a:rPr lang="en-US" dirty="0" err="1"/>
                  <a:t>Dybvig</a:t>
                </a:r>
                <a:r>
                  <a:rPr lang="en-US" dirty="0"/>
                  <a:t> and Zhou (1997)</a:t>
                </a:r>
              </a:p>
              <a:p>
                <a:pPr lvl="1"/>
                <a:endParaRPr lang="en-HK" dirty="0"/>
              </a:p>
            </p:txBody>
          </p:sp>
        </mc:Choice>
        <mc:Fallback xmlns="">
          <p:sp>
            <p:nvSpPr>
              <p:cNvPr id="3" name="Content Placeholder 2">
                <a:extLst>
                  <a:ext uri="{FF2B5EF4-FFF2-40B4-BE49-F238E27FC236}">
                    <a16:creationId xmlns:a16="http://schemas.microsoft.com/office/drawing/2014/main" id="{05B26179-83BD-414B-8DAA-6BA1A2DE727E}"/>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A30ED308-0901-4952-B5C0-194516CAAEB9}"/>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182320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1A17C-66EE-40CA-9646-75314192E407}"/>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dirty="0"/>
              <a:t>Basic Knowledge</a:t>
            </a:r>
          </a:p>
        </p:txBody>
      </p:sp>
      <p:sp>
        <p:nvSpPr>
          <p:cNvPr id="3" name="Text Placeholder 2">
            <a:extLst>
              <a:ext uri="{FF2B5EF4-FFF2-40B4-BE49-F238E27FC236}">
                <a16:creationId xmlns:a16="http://schemas.microsoft.com/office/drawing/2014/main" id="{7660BA05-9540-480F-9AFC-97D1451D18DD}"/>
              </a:ext>
            </a:extLst>
          </p:cNvPr>
          <p:cNvSpPr>
            <a:spLocks noGrp="1"/>
          </p:cNvSpPr>
          <p:nvPr>
            <p:ph type="body" idx="1"/>
          </p:nvPr>
        </p:nvSpPr>
        <p:spPr>
          <a:xfrm>
            <a:off x="976602" y="815303"/>
            <a:ext cx="3194468" cy="5054008"/>
          </a:xfrm>
        </p:spPr>
        <p:txBody>
          <a:bodyPr vert="horz" lIns="91440" tIns="45720" rIns="91440" bIns="45720" rtlCol="0" anchor="ctr">
            <a:normAutofit/>
          </a:bodyPr>
          <a:lstStyle/>
          <a:p>
            <a:pPr algn="r">
              <a:lnSpc>
                <a:spcPct val="100000"/>
              </a:lnSpc>
            </a:pPr>
            <a:endParaRPr lang="en-US"/>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1AED0456-7481-4865-976E-D8E247C09EFF}"/>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3</a:t>
            </a:fld>
            <a:endParaRPr lang="en-US" sz="1050"/>
          </a:p>
        </p:txBody>
      </p:sp>
    </p:spTree>
    <p:extLst>
      <p:ext uri="{BB962C8B-B14F-4D97-AF65-F5344CB8AC3E}">
        <p14:creationId xmlns:p14="http://schemas.microsoft.com/office/powerpoint/2010/main" val="670417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7B25-B672-4480-BB1E-225E918562C0}"/>
              </a:ext>
            </a:extLst>
          </p:cNvPr>
          <p:cNvSpPr>
            <a:spLocks noGrp="1"/>
          </p:cNvSpPr>
          <p:nvPr>
            <p:ph type="title"/>
          </p:nvPr>
        </p:nvSpPr>
        <p:spPr/>
        <p:txBody>
          <a:bodyPr/>
          <a:lstStyle/>
          <a:p>
            <a:r>
              <a:rPr lang="en-HK" dirty="0"/>
              <a:t>Path-dependent Option</a:t>
            </a:r>
          </a:p>
        </p:txBody>
      </p:sp>
      <p:sp>
        <p:nvSpPr>
          <p:cNvPr id="3" name="Content Placeholder 2">
            <a:extLst>
              <a:ext uri="{FF2B5EF4-FFF2-40B4-BE49-F238E27FC236}">
                <a16:creationId xmlns:a16="http://schemas.microsoft.com/office/drawing/2014/main" id="{2B7AF7BA-E68C-4007-B69B-DD294D635471}"/>
              </a:ext>
            </a:extLst>
          </p:cNvPr>
          <p:cNvSpPr>
            <a:spLocks noGrp="1"/>
          </p:cNvSpPr>
          <p:nvPr>
            <p:ph idx="1"/>
          </p:nvPr>
        </p:nvSpPr>
        <p:spPr/>
        <p:txBody>
          <a:bodyPr/>
          <a:lstStyle/>
          <a:p>
            <a:r>
              <a:rPr lang="en-HK" dirty="0"/>
              <a:t>American option</a:t>
            </a:r>
          </a:p>
          <a:p>
            <a:pPr lvl="1"/>
            <a:r>
              <a:rPr lang="en-HK" dirty="0"/>
              <a:t>Problem with branching paths</a:t>
            </a:r>
          </a:p>
          <a:p>
            <a:pPr lvl="1"/>
            <a:r>
              <a:rPr lang="en-HK" dirty="0"/>
              <a:t>Possible solution: linear regression. See Longstaff and Schwartz (2001)</a:t>
            </a:r>
          </a:p>
          <a:p>
            <a:pPr lvl="1"/>
            <a:r>
              <a:rPr lang="en-HK" dirty="0"/>
              <a:t>Just for your interest</a:t>
            </a:r>
          </a:p>
          <a:p>
            <a:pPr lvl="2"/>
            <a:r>
              <a:rPr lang="en-HK" dirty="0"/>
              <a:t>Consider taking courses from Prof. Wong :P He taught us this in undergrad</a:t>
            </a:r>
          </a:p>
        </p:txBody>
      </p:sp>
      <p:sp>
        <p:nvSpPr>
          <p:cNvPr id="4" name="Slide Number Placeholder 3">
            <a:extLst>
              <a:ext uri="{FF2B5EF4-FFF2-40B4-BE49-F238E27FC236}">
                <a16:creationId xmlns:a16="http://schemas.microsoft.com/office/drawing/2014/main" id="{92C33BFD-76F3-490B-A2B1-76302D7C6A25}"/>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2237788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Quote from Donald Knuth">
            <a:extLst>
              <a:ext uri="{FF2B5EF4-FFF2-40B4-BE49-F238E27FC236}">
                <a16:creationId xmlns:a16="http://schemas.microsoft.com/office/drawing/2014/main" id="{B1A281A7-E2CB-44AC-8DB5-B0A2A841B80C}"/>
              </a:ext>
            </a:extLst>
          </p:cNvPr>
          <p:cNvPicPr>
            <a:picLocks noGrp="1" noChangeAspect="1"/>
          </p:cNvPicPr>
          <p:nvPr>
            <p:ph type="pic" idx="1"/>
          </p:nvPr>
        </p:nvPicPr>
        <p:blipFill>
          <a:blip r:embed="rId2"/>
          <a:srcRect t="24965" b="24965"/>
          <a:stretch>
            <a:fillRect/>
          </a:stretch>
        </p:blipFill>
        <p:spPr/>
      </p:pic>
      <p:sp>
        <p:nvSpPr>
          <p:cNvPr id="4" name="Title 3">
            <a:extLst>
              <a:ext uri="{FF2B5EF4-FFF2-40B4-BE49-F238E27FC236}">
                <a16:creationId xmlns:a16="http://schemas.microsoft.com/office/drawing/2014/main" id="{C58B47A3-892C-462E-AB6D-1C0CEEA60388}"/>
              </a:ext>
            </a:extLst>
          </p:cNvPr>
          <p:cNvSpPr>
            <a:spLocks noGrp="1"/>
          </p:cNvSpPr>
          <p:nvPr>
            <p:ph type="title"/>
          </p:nvPr>
        </p:nvSpPr>
        <p:spPr/>
        <p:txBody>
          <a:bodyPr/>
          <a:lstStyle/>
          <a:p>
            <a:r>
              <a:rPr lang="en-HK" dirty="0"/>
              <a:t>Q&amp;A</a:t>
            </a:r>
          </a:p>
        </p:txBody>
      </p:sp>
      <p:sp>
        <p:nvSpPr>
          <p:cNvPr id="6" name="Text Placeholder 5">
            <a:extLst>
              <a:ext uri="{FF2B5EF4-FFF2-40B4-BE49-F238E27FC236}">
                <a16:creationId xmlns:a16="http://schemas.microsoft.com/office/drawing/2014/main" id="{692E2853-96CD-4B46-B3ED-48C7C8743DA0}"/>
              </a:ext>
            </a:extLst>
          </p:cNvPr>
          <p:cNvSpPr>
            <a:spLocks noGrp="1"/>
          </p:cNvSpPr>
          <p:nvPr>
            <p:ph type="body" sz="half" idx="2"/>
          </p:nvPr>
        </p:nvSpPr>
        <p:spPr/>
        <p:txBody>
          <a:bodyPr>
            <a:normAutofit fontScale="92500" lnSpcReduction="10000"/>
          </a:bodyPr>
          <a:lstStyle/>
          <a:p>
            <a:r>
              <a:rPr lang="en-HK" dirty="0"/>
              <a:t>Thank you for taking RMSC5102! Write me (or department) an email if you like my tutorials :P</a:t>
            </a:r>
          </a:p>
          <a:p>
            <a:r>
              <a:rPr lang="en-HK" dirty="0"/>
              <a:t>Let’s keep in touch :)</a:t>
            </a:r>
          </a:p>
        </p:txBody>
      </p:sp>
      <p:sp>
        <p:nvSpPr>
          <p:cNvPr id="9" name="Slide Number Placeholder 8">
            <a:extLst>
              <a:ext uri="{FF2B5EF4-FFF2-40B4-BE49-F238E27FC236}">
                <a16:creationId xmlns:a16="http://schemas.microsoft.com/office/drawing/2014/main" id="{0FBC9C51-AD04-4C13-803F-03D86BF4948B}"/>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285852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F244-34F3-4638-8DB6-3FEB10ACCA49}"/>
              </a:ext>
            </a:extLst>
          </p:cNvPr>
          <p:cNvSpPr>
            <a:spLocks noGrp="1"/>
          </p:cNvSpPr>
          <p:nvPr>
            <p:ph type="title"/>
          </p:nvPr>
        </p:nvSpPr>
        <p:spPr/>
        <p:txBody>
          <a:bodyPr/>
          <a:lstStyle/>
          <a:p>
            <a:r>
              <a:rPr lang="en-HK"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40E5A3-C423-45DF-BA26-C13CC6404679}"/>
                  </a:ext>
                </a:extLst>
              </p:cNvPr>
              <p:cNvSpPr>
                <a:spLocks noGrp="1"/>
              </p:cNvSpPr>
              <p:nvPr>
                <p:ph idx="1"/>
              </p:nvPr>
            </p:nvSpPr>
            <p:spPr>
              <a:xfrm>
                <a:off x="1097280" y="2108201"/>
                <a:ext cx="10058400" cy="4150556"/>
              </a:xfrm>
            </p:spPr>
            <p:txBody>
              <a:bodyPr>
                <a:normAutofit/>
              </a:bodyPr>
              <a:lstStyle/>
              <a:p>
                <a:pPr algn="just">
                  <a:lnSpc>
                    <a:spcPct val="107000"/>
                  </a:lnSpc>
                  <a:spcAft>
                    <a:spcPts val="800"/>
                  </a:spcAft>
                </a:pP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m:rPr>
                        <m:nor/>
                      </m:rPr>
                      <a:rPr lang="en-US" sz="1800">
                        <a:effectLst/>
                        <a:latin typeface="Cambria Math" panose="02040503050406030204" pitchFamily="18" charset="0"/>
                        <a:ea typeface="PMingLiU" panose="02020500000000000000" pitchFamily="18" charset="-120"/>
                        <a:cs typeface="Times New Roman" panose="02020603050405020304" pitchFamily="18" charset="0"/>
                      </a:rPr>
                      <m:t>B</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oMath>
                </a14:m>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pPr lvl="1" algn="just">
                  <a:lnSpc>
                    <a:spcPct val="107000"/>
                  </a:lnSpc>
                  <a:spcAft>
                    <a:spcPts val="800"/>
                  </a:spcAft>
                </a:pPr>
                <a:r>
                  <a:rPr lang="en-HK" sz="1600" dirty="0">
                    <a:effectLst/>
                    <a:latin typeface="Calibri" panose="020F0502020204030204" pitchFamily="34" charset="0"/>
                    <a:ea typeface="PMingLiU" panose="02020500000000000000" pitchFamily="18" charset="-120"/>
                    <a:cs typeface="Times New Roman" panose="02020603050405020304" pitchFamily="18" charset="0"/>
                  </a:rPr>
                  <a:t>Number of successes 𝑋 in 𝑛 independent Bernoulli trials</a:t>
                </a:r>
              </a:p>
              <a:p>
                <a:pPr lvl="1" algn="just">
                  <a:lnSpc>
                    <a:spcPct val="107000"/>
                  </a:lnSpc>
                  <a:spcAft>
                    <a:spcPts val="800"/>
                  </a:spcAft>
                </a:pPr>
                <a:r>
                  <a:rPr lang="en-HK" sz="1600" dirty="0">
                    <a:latin typeface="Calibri" panose="020F0502020204030204" pitchFamily="34" charset="0"/>
                    <a:ea typeface="PMingLiU" panose="02020500000000000000" pitchFamily="18" charset="-120"/>
                    <a:cs typeface="Times New Roman" panose="02020603050405020304" pitchFamily="18" charset="0"/>
                  </a:rPr>
                  <a:t>Each trial </a:t>
                </a:r>
                <a:r>
                  <a:rPr lang="en-HK" sz="1600" dirty="0">
                    <a:effectLst/>
                    <a:latin typeface="Calibri" panose="020F0502020204030204" pitchFamily="34" charset="0"/>
                    <a:ea typeface="PMingLiU" panose="02020500000000000000" pitchFamily="18" charset="-120"/>
                    <a:cs typeface="Times New Roman" panose="02020603050405020304" pitchFamily="18" charset="0"/>
                  </a:rPr>
                  <a:t>has a probability of success 𝑝</a:t>
                </a:r>
                <a:endParaRPr lang="en-HK" sz="1600" dirty="0">
                  <a:latin typeface="Calibri" panose="020F0502020204030204" pitchFamily="34" charset="0"/>
                  <a:ea typeface="PMingLiU" panose="02020500000000000000" pitchFamily="18" charset="-120"/>
                  <a:cs typeface="Times New Roman" panose="02020603050405020304" pitchFamily="18" charset="0"/>
                </a:endParaRPr>
              </a:p>
              <a:p>
                <a:pPr lvl="1" algn="just">
                  <a:lnSpc>
                    <a:spcPct val="107000"/>
                  </a:lnSpc>
                  <a:spcAft>
                    <a:spcPts val="800"/>
                  </a:spcAft>
                </a:pPr>
                <a:r>
                  <a:rPr lang="en-US" sz="1800" dirty="0">
                    <a:effectLst/>
                    <a:latin typeface="Calibri" panose="020F0502020204030204" pitchFamily="34" charset="0"/>
                    <a:ea typeface="PMingLiU" panose="02020500000000000000" pitchFamily="18" charset="-120"/>
                    <a:cs typeface="Times New Roman" panose="02020603050405020304" pitchFamily="18" charset="0"/>
                  </a:rPr>
                  <a:t>If </a:t>
                </a:r>
                <a14:m>
                  <m:oMath xmlns:m="http://schemas.openxmlformats.org/officeDocument/2006/math">
                    <m:sSub>
                      <m:sSub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sub>
                    </m:sSub>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sSub>
                      <m:sSub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sub>
                    </m:sSub>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m:rPr>
                        <m:sty m:val="p"/>
                      </m:rPr>
                      <a:rPr lang="en-US" sz="1800">
                        <a:effectLst/>
                        <a:latin typeface="Cambria Math" panose="02040503050406030204" pitchFamily="18" charset="0"/>
                        <a:ea typeface="PMingLiU" panose="02020500000000000000" pitchFamily="18" charset="-120"/>
                        <a:cs typeface="Times New Roman" panose="02020603050405020304" pitchFamily="18" charset="0"/>
                      </a:rPr>
                      <m:t>B</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oMath>
                </a14:m>
                <a:r>
                  <a:rPr lang="en-US" sz="1800" dirty="0">
                    <a:effectLst/>
                    <a:latin typeface="Calibri" panose="020F0502020204030204" pitchFamily="34" charset="0"/>
                    <a:ea typeface="PMingLiU" panose="02020500000000000000" pitchFamily="18" charset="-120"/>
                    <a:cs typeface="Times New Roman" panose="02020603050405020304" pitchFamily="18" charset="0"/>
                  </a:rPr>
                  <a:t>, then </a:t>
                </a:r>
                <a14:m>
                  <m:oMath xmlns:m="http://schemas.openxmlformats.org/officeDocument/2006/math">
                    <m:nary>
                      <m:naryPr>
                        <m:chr m:val="∑"/>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naryPr>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𝑖</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sub>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sup>
                      <m:e>
                        <m:sSub>
                          <m:sSub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𝑖</m:t>
                            </m:r>
                          </m:sub>
                        </m:sSub>
                      </m:e>
                    </m:nary>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m:rPr>
                        <m:sty m:val="p"/>
                      </m:rPr>
                      <a:rPr lang="en-US" sz="1800">
                        <a:effectLst/>
                        <a:latin typeface="Cambria Math" panose="02040503050406030204" pitchFamily="18" charset="0"/>
                        <a:ea typeface="PMingLiU" panose="02020500000000000000" pitchFamily="18" charset="-120"/>
                        <a:cs typeface="Times New Roman" panose="02020603050405020304" pitchFamily="18" charset="0"/>
                      </a:rPr>
                      <m:t>B</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oMath>
                </a14:m>
                <a:r>
                  <a:rPr lang="en-US" sz="1800" dirty="0">
                    <a:effectLst/>
                    <a:latin typeface="Calibri" panose="020F0502020204030204" pitchFamily="34" charset="0"/>
                    <a:ea typeface="PMingLiU" panose="02020500000000000000" pitchFamily="18" charset="-120"/>
                    <a:cs typeface="Times New Roman" panose="02020603050405020304" pitchFamily="18" charset="0"/>
                  </a:rPr>
                  <a:t> (sum of </a:t>
                </a:r>
                <a:r>
                  <a:rPr lang="en-US" sz="1800" dirty="0" err="1">
                    <a:effectLst/>
                    <a:latin typeface="Calibri" panose="020F0502020204030204" pitchFamily="34" charset="0"/>
                    <a:ea typeface="PMingLiU" panose="02020500000000000000" pitchFamily="18" charset="-120"/>
                    <a:cs typeface="Times New Roman" panose="02020603050405020304" pitchFamily="18" charset="0"/>
                  </a:rPr>
                  <a:t>i.i.d</a:t>
                </a:r>
                <a:r>
                  <a:rPr lang="en-US" sz="1800" dirty="0">
                    <a:effectLst/>
                    <a:latin typeface="Calibri" panose="020F0502020204030204" pitchFamily="34" charset="0"/>
                    <a:ea typeface="PMingLiU" panose="02020500000000000000" pitchFamily="18" charset="-120"/>
                    <a:cs typeface="Times New Roman" panose="02020603050405020304" pitchFamily="18" charset="0"/>
                  </a:rPr>
                  <a:t>. Bernoulli </a:t>
                </a:r>
                <a:r>
                  <a:rPr lang="en-US" sz="1800" dirty="0" err="1">
                    <a:effectLst/>
                    <a:latin typeface="Calibri" panose="020F0502020204030204" pitchFamily="34" charset="0"/>
                    <a:ea typeface="PMingLiU" panose="02020500000000000000" pitchFamily="18" charset="-120"/>
                    <a:cs typeface="Times New Roman" panose="02020603050405020304" pitchFamily="18" charset="0"/>
                  </a:rPr>
                  <a:t>r.v.s</a:t>
                </a:r>
                <a:r>
                  <a:rPr lang="en-US" sz="1800" dirty="0">
                    <a:effectLst/>
                    <a:latin typeface="Calibri" panose="020F0502020204030204" pitchFamily="34" charset="0"/>
                    <a:ea typeface="PMingLiU" panose="02020500000000000000" pitchFamily="18" charset="-120"/>
                    <a:cs typeface="Times New Roman" panose="02020603050405020304" pitchFamily="18" charset="0"/>
                  </a:rPr>
                  <a:t> is a binomial)</a:t>
                </a:r>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pPr algn="just">
                  <a:lnSpc>
                    <a:spcPct val="107000"/>
                  </a:lnSpc>
                  <a:spcAft>
                    <a:spcPts val="800"/>
                  </a:spcAft>
                </a:pPr>
                <a:r>
                  <a:rPr lang="en-US" sz="1800" dirty="0" err="1">
                    <a:effectLst/>
                    <a:latin typeface="Calibri" panose="020F0502020204030204" pitchFamily="34" charset="0"/>
                    <a:ea typeface="PMingLiU" panose="02020500000000000000" pitchFamily="18" charset="-120"/>
                    <a:cs typeface="Times New Roman" panose="02020603050405020304" pitchFamily="18" charset="0"/>
                  </a:rPr>
                  <a:t>Pmf</a:t>
                </a:r>
                <a:r>
                  <a:rPr lang="en-US" sz="1800" dirty="0">
                    <a:effectLst/>
                    <a:latin typeface="Calibri" panose="020F0502020204030204" pitchFamily="34" charset="0"/>
                    <a:ea typeface="PMingLiU" panose="02020500000000000000" pitchFamily="18" charset="-12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ℙ</m:t>
                    </m:r>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f>
                          <m:fPr>
                            <m:type m:val="noBa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fPr>
                          <m:num>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num>
                          <m:den>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den>
                        </m:f>
                      </m:e>
                    </m:d>
                    <m:sSup>
                      <m:sSup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e>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sup>
                    </m:sSup>
                    <m:sSup>
                      <m:sSup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pPr>
                      <m:e>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e>
                        </m:d>
                      </m:e>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sup>
                    </m:sSup>
                  </m:oMath>
                </a14:m>
                <a:r>
                  <a:rPr lang="en-US" sz="1800" dirty="0">
                    <a:effectLst/>
                    <a:latin typeface="Calibri" panose="020F0502020204030204" pitchFamily="34" charset="0"/>
                    <a:ea typeface="PMingLiU" panose="02020500000000000000" pitchFamily="18" charset="-120"/>
                    <a:cs typeface="Times New Roman" panose="02020603050405020304" pitchFamily="18" charset="0"/>
                  </a:rPr>
                  <a:t> for </a:t>
                </a: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=0, 1, 2, …, </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oMath>
                </a14:m>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pPr algn="just">
                  <a:lnSpc>
                    <a:spcPct val="107000"/>
                  </a:lnSpc>
                  <a:spcAft>
                    <a:spcPts val="800"/>
                  </a:spcAft>
                </a:pPr>
                <a:r>
                  <a:rPr lang="en-US" sz="1800" dirty="0" err="1">
                    <a:effectLst/>
                    <a:latin typeface="Calibri" panose="020F0502020204030204" pitchFamily="34" charset="0"/>
                    <a:ea typeface="PMingLiU" panose="02020500000000000000" pitchFamily="18" charset="-120"/>
                    <a:cs typeface="Times New Roman" panose="02020603050405020304" pitchFamily="18" charset="0"/>
                  </a:rPr>
                  <a:t>Mgf</a:t>
                </a:r>
                <a:r>
                  <a:rPr lang="en-US" sz="1800" dirty="0">
                    <a:effectLst/>
                    <a:latin typeface="Calibri" panose="020F0502020204030204" pitchFamily="34" charset="0"/>
                    <a:ea typeface="PMingLiU" panose="02020500000000000000" pitchFamily="18" charset="-120"/>
                    <a:cs typeface="Times New Roman" panose="02020603050405020304" pitchFamily="18" charset="0"/>
                  </a:rPr>
                  <a:t>: </a:t>
                </a:r>
                <a14:m>
                  <m:oMath xmlns:m="http://schemas.openxmlformats.org/officeDocument/2006/math">
                    <m:sSub>
                      <m:sSub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𝑀</m:t>
                        </m:r>
                      </m:e>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sub>
                    </m:sSub>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𝑡</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sSup>
                      <m:sSup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pPr>
                      <m:e>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sSup>
                              <m:sSup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sSup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𝑒</m:t>
                                </m:r>
                              </m:e>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𝑡</m:t>
                                </m:r>
                              </m:sup>
                            </m:sSup>
                          </m:e>
                        </m:d>
                      </m:e>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𝑛</m:t>
                        </m:r>
                      </m:sup>
                    </m:sSup>
                  </m:oMath>
                </a14:m>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PMingLiU" panose="02020500000000000000" pitchFamily="18" charset="-120"/>
                    <a:cs typeface="Times New Roman" panose="02020603050405020304" pitchFamily="18" charset="0"/>
                  </a:rPr>
                  <a:t>Mean: </a:t>
                </a:r>
                <a14:m>
                  <m:oMath xmlns:m="http://schemas.openxmlformats.org/officeDocument/2006/math">
                    <m:r>
                      <a:rPr lang="en-US" sz="1800" i="1">
                        <a:effectLst/>
                        <a:latin typeface="Cambria Math" panose="02040503050406030204" pitchFamily="18" charset="0"/>
                        <a:ea typeface="PMingLiU" panose="02020500000000000000" pitchFamily="18" charset="-120"/>
                        <a:cs typeface="Times New Roman" panose="02020603050405020304" pitchFamily="18" charset="0"/>
                      </a:rPr>
                      <m:t>𝔼</m:t>
                    </m:r>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𝑛𝑝</m:t>
                    </m:r>
                  </m:oMath>
                </a14:m>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PMingLiU" panose="02020500000000000000" pitchFamily="18" charset="-120"/>
                    <a:cs typeface="Times New Roman" panose="02020603050405020304" pitchFamily="18" charset="0"/>
                  </a:rPr>
                  <a:t>Variance: </a:t>
                </a:r>
                <a14:m>
                  <m:oMath xmlns:m="http://schemas.openxmlformats.org/officeDocument/2006/math">
                    <m:r>
                      <m:rPr>
                        <m:nor/>
                      </m:rPr>
                      <a:rPr lang="en-US" sz="1800">
                        <a:effectLst/>
                        <a:latin typeface="Cambria Math" panose="02040503050406030204" pitchFamily="18" charset="0"/>
                        <a:ea typeface="PMingLiU" panose="02020500000000000000" pitchFamily="18" charset="-120"/>
                        <a:cs typeface="Times New Roman" panose="02020603050405020304" pitchFamily="18" charset="0"/>
                      </a:rPr>
                      <m:t>Var</m:t>
                    </m:r>
                    <m:d>
                      <m:dPr>
                        <m:ctrlPr>
                          <a:rPr lang="en-HK" sz="1800" i="1">
                            <a:effectLst/>
                            <a:latin typeface="Cambria Math" panose="02040503050406030204" pitchFamily="18" charset="0"/>
                            <a:ea typeface="PMingLiU" panose="02020500000000000000" pitchFamily="18" charset="-120"/>
                            <a:cs typeface="Times New Roman" panose="020206030504050203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𝑛𝑝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𝑝</m:t>
                    </m:r>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oMath>
                </a14:m>
                <a:endParaRPr lang="en-HK" sz="1800" dirty="0">
                  <a:effectLst/>
                  <a:latin typeface="Calibri" panose="020F0502020204030204" pitchFamily="34" charset="0"/>
                  <a:ea typeface="PMingLiU" panose="02020500000000000000" pitchFamily="18" charset="-120"/>
                  <a:cs typeface="Times New Roman" panose="02020603050405020304" pitchFamily="18" charset="0"/>
                </a:endParaRPr>
              </a:p>
              <a:p>
                <a:endParaRPr lang="en-HK" dirty="0"/>
              </a:p>
            </p:txBody>
          </p:sp>
        </mc:Choice>
        <mc:Fallback xmlns="">
          <p:sp>
            <p:nvSpPr>
              <p:cNvPr id="3" name="Content Placeholder 2">
                <a:extLst>
                  <a:ext uri="{FF2B5EF4-FFF2-40B4-BE49-F238E27FC236}">
                    <a16:creationId xmlns:a16="http://schemas.microsoft.com/office/drawing/2014/main" id="{D840E5A3-C423-45DF-BA26-C13CC6404679}"/>
                  </a:ext>
                </a:extLst>
              </p:cNvPr>
              <p:cNvSpPr>
                <a:spLocks noGrp="1" noRot="1" noChangeAspect="1" noMove="1" noResize="1" noEditPoints="1" noAdjustHandles="1" noChangeArrowheads="1" noChangeShapeType="1" noTextEdit="1"/>
              </p:cNvSpPr>
              <p:nvPr>
                <p:ph idx="1"/>
              </p:nvPr>
            </p:nvSpPr>
            <p:spPr>
              <a:xfrm>
                <a:off x="1097280" y="2108201"/>
                <a:ext cx="10058400" cy="4150556"/>
              </a:xfrm>
              <a:blipFill>
                <a:blip r:embed="rId2"/>
                <a:stretch>
                  <a:fillRect l="-1394" t="-1028"/>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6519C77F-AF87-46DD-879A-608EE370C2E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53668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F2AD-C9A0-48A7-8716-83703099C455}"/>
              </a:ext>
            </a:extLst>
          </p:cNvPr>
          <p:cNvSpPr>
            <a:spLocks noGrp="1"/>
          </p:cNvSpPr>
          <p:nvPr>
            <p:ph type="title"/>
          </p:nvPr>
        </p:nvSpPr>
        <p:spPr/>
        <p:txBody>
          <a:bodyPr/>
          <a:lstStyle/>
          <a:p>
            <a:r>
              <a:rPr lang="en-HK" dirty="0"/>
              <a:t>Exponential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2AE048-3901-4D2A-BACC-64FA26993119}"/>
                  </a:ext>
                </a:extLst>
              </p:cNvPr>
              <p:cNvSpPr>
                <a:spLocks noGrp="1"/>
              </p:cNvSpPr>
              <p:nvPr>
                <p:ph idx="1"/>
              </p:nvPr>
            </p:nvSpPr>
            <p:spPr>
              <a:xfrm>
                <a:off x="1097280" y="2108201"/>
                <a:ext cx="10058400" cy="4203822"/>
              </a:xfrm>
            </p:spPr>
            <p:txBody>
              <a:bodyPr>
                <a:normAutofit lnSpcReduction="10000"/>
              </a:bodyPr>
              <a:lstStyle/>
              <a:p>
                <a14:m>
                  <m:oMath xmlns:m="http://schemas.openxmlformats.org/officeDocument/2006/math">
                    <m:r>
                      <a:rPr lang="en-HK" b="0" i="1" smtClean="0">
                        <a:latin typeface="Cambria Math" panose="02040503050406030204" pitchFamily="18" charset="0"/>
                        <a:ea typeface="Cambria Math" panose="02040503050406030204" pitchFamily="18" charset="0"/>
                      </a:rPr>
                      <m:t>𝑋</m:t>
                    </m:r>
                    <m:r>
                      <a:rPr lang="en-HK" b="0" i="1" smtClean="0">
                        <a:latin typeface="Cambria Math" panose="02040503050406030204" pitchFamily="18" charset="0"/>
                        <a:ea typeface="Cambria Math" panose="02040503050406030204" pitchFamily="18" charset="0"/>
                      </a:rPr>
                      <m:t>∼</m:t>
                    </m:r>
                    <m:r>
                      <m:rPr>
                        <m:sty m:val="p"/>
                      </m:rPr>
                      <a:rPr lang="en-HK" b="0" i="0" smtClean="0">
                        <a:latin typeface="Cambria Math" panose="02040503050406030204" pitchFamily="18" charset="0"/>
                        <a:ea typeface="Cambria Math" panose="02040503050406030204" pitchFamily="18" charset="0"/>
                      </a:rPr>
                      <m:t>Exp</m:t>
                    </m:r>
                    <m:r>
                      <a:rPr lang="en-HK" b="0" i="1" smtClean="0">
                        <a:latin typeface="Cambria Math" panose="02040503050406030204" pitchFamily="18" charset="0"/>
                        <a:ea typeface="Cambria Math" panose="02040503050406030204" pitchFamily="18" charset="0"/>
                      </a:rPr>
                      <m:t>(</m:t>
                    </m:r>
                    <m:r>
                      <a:rPr lang="en-HK" b="0" i="1" smtClean="0">
                        <a:latin typeface="Cambria Math" panose="02040503050406030204" pitchFamily="18" charset="0"/>
                        <a:ea typeface="Cambria Math" panose="02040503050406030204" pitchFamily="18" charset="0"/>
                      </a:rPr>
                      <m:t>𝜆</m:t>
                    </m:r>
                    <m:r>
                      <a:rPr lang="en-HK" b="0" i="1" smtClean="0">
                        <a:latin typeface="Cambria Math" panose="02040503050406030204" pitchFamily="18" charset="0"/>
                        <a:ea typeface="Cambria Math" panose="02040503050406030204" pitchFamily="18" charset="0"/>
                      </a:rPr>
                      <m:t>)</m:t>
                    </m:r>
                  </m:oMath>
                </a14:m>
                <a:endParaRPr lang="en-HK" dirty="0"/>
              </a:p>
              <a:p>
                <a:pPr lvl="1"/>
                <a:r>
                  <a:rPr lang="en-HK" dirty="0"/>
                  <a:t>Continuous analogue of the geometric distribution</a:t>
                </a:r>
              </a:p>
              <a:p>
                <a:pPr lvl="1"/>
                <a:r>
                  <a:rPr lang="en-HK" dirty="0"/>
                  <a:t>We adopt the rate parametrization instead of scale </a:t>
                </a:r>
              </a:p>
              <a:p>
                <a:r>
                  <a:rPr lang="en-US" dirty="0"/>
                  <a:t>Pdf: </a:t>
                </a:r>
                <a14:m>
                  <m:oMath xmlns:m="http://schemas.openxmlformats.org/officeDocument/2006/math">
                    <m:r>
                      <a:rPr lang="en-US" i="1">
                        <a:latin typeface="Cambria Math" panose="02040503050406030204" pitchFamily="18" charset="0"/>
                        <a:ea typeface="Cambria Math" panose="02040503050406030204" pitchFamily="18" charset="0"/>
                      </a:rPr>
                      <m:t>𝑓</m:t>
                    </m:r>
                    <m:d>
                      <m:dPr>
                        <m:ctrlPr>
                          <a:rPr lang="en-HK"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sSup>
                      <m:sSupPr>
                        <m:ctrlPr>
                          <a:rPr lang="en-HK"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𝑥</m:t>
                        </m:r>
                      </m:sup>
                    </m:sSup>
                  </m:oMath>
                </a14:m>
                <a:r>
                  <a:rPr lang="en-US" dirty="0">
                    <a:latin typeface="Cambria Math" panose="02040503050406030204" pitchFamily="18" charset="0"/>
                    <a:ea typeface="Cambria Math" panose="02040503050406030204" pitchFamily="18" charset="0"/>
                  </a:rPr>
                  <a:t> for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≥0</m:t>
                    </m:r>
                  </m:oMath>
                </a14:m>
                <a:r>
                  <a:rPr lang="en-US" dirty="0">
                    <a:latin typeface="Cambria Math" panose="02040503050406030204" pitchFamily="18" charset="0"/>
                    <a:ea typeface="Cambria Math" panose="02040503050406030204" pitchFamily="18" charset="0"/>
                  </a:rPr>
                  <a:t>, otherwise 0</a:t>
                </a:r>
                <a:endParaRPr lang="en-HK" dirty="0">
                  <a:latin typeface="Cambria Math" panose="02040503050406030204" pitchFamily="18" charset="0"/>
                  <a:ea typeface="Cambria Math" panose="02040503050406030204" pitchFamily="18" charset="0"/>
                </a:endParaRPr>
              </a:p>
              <a:p>
                <a:r>
                  <a:rPr lang="en-US" dirty="0" err="1"/>
                  <a:t>Cdf</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𝐹</m:t>
                    </m:r>
                    <m:d>
                      <m:dPr>
                        <m:ctrlPr>
                          <a:rPr lang="en-HK"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=1−</m:t>
                    </m:r>
                    <m:sSup>
                      <m:sSupPr>
                        <m:ctrlPr>
                          <a:rPr lang="en-HK"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𝑥</m:t>
                        </m:r>
                      </m:sup>
                    </m:sSup>
                  </m:oMath>
                </a14:m>
                <a:r>
                  <a:rPr lang="en-US" dirty="0">
                    <a:latin typeface="Cambria Math" panose="02040503050406030204" pitchFamily="18" charset="0"/>
                    <a:ea typeface="Cambria Math" panose="02040503050406030204" pitchFamily="18" charset="0"/>
                  </a:rPr>
                  <a:t> for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≥0</m:t>
                    </m:r>
                  </m:oMath>
                </a14:m>
                <a:endParaRPr lang="en-HK" dirty="0">
                  <a:latin typeface="Cambria Math" panose="02040503050406030204" pitchFamily="18" charset="0"/>
                  <a:ea typeface="Cambria Math" panose="02040503050406030204" pitchFamily="18" charset="0"/>
                </a:endParaRPr>
              </a:p>
              <a:p>
                <a:r>
                  <a:rPr lang="en-US" dirty="0"/>
                  <a:t>Mean: </a:t>
                </a:r>
                <a14:m>
                  <m:oMath xmlns:m="http://schemas.openxmlformats.org/officeDocument/2006/math">
                    <m:r>
                      <a:rPr lang="en-US" i="1">
                        <a:latin typeface="Cambria Math" panose="02040503050406030204" pitchFamily="18" charset="0"/>
                        <a:ea typeface="Cambria Math" panose="02040503050406030204" pitchFamily="18" charset="0"/>
                      </a:rPr>
                      <m:t>𝔼</m:t>
                    </m:r>
                    <m:d>
                      <m:dPr>
                        <m:ctrlPr>
                          <a:rPr lang="en-HK"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f>
                      <m:fPr>
                        <m:ctrlPr>
                          <a:rPr lang="en-HK"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𝜆</m:t>
                        </m:r>
                      </m:den>
                    </m:f>
                  </m:oMath>
                </a14:m>
                <a:endParaRPr lang="en-HK" dirty="0">
                  <a:latin typeface="Cambria Math" panose="02040503050406030204" pitchFamily="18" charset="0"/>
                  <a:ea typeface="Cambria Math" panose="02040503050406030204" pitchFamily="18" charset="0"/>
                </a:endParaRPr>
              </a:p>
              <a:p>
                <a:r>
                  <a:rPr lang="en-US" dirty="0"/>
                  <a:t>Variance: </a:t>
                </a:r>
                <a14:m>
                  <m:oMath xmlns:m="http://schemas.openxmlformats.org/officeDocument/2006/math">
                    <m:r>
                      <m:rPr>
                        <m:nor/>
                      </m:rPr>
                      <a:rPr lang="en-US">
                        <a:latin typeface="Cambria Math" panose="02040503050406030204" pitchFamily="18" charset="0"/>
                        <a:ea typeface="Cambria Math" panose="02040503050406030204" pitchFamily="18" charset="0"/>
                      </a:rPr>
                      <m:t>Var</m:t>
                    </m:r>
                    <m:d>
                      <m:dPr>
                        <m:ctrlPr>
                          <a:rPr lang="en-HK"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f>
                      <m:fPr>
                        <m:ctrlPr>
                          <a:rPr lang="en-HK"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HK"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i="1">
                                <a:latin typeface="Cambria Math" panose="02040503050406030204" pitchFamily="18" charset="0"/>
                                <a:ea typeface="Cambria Math" panose="02040503050406030204" pitchFamily="18" charset="0"/>
                              </a:rPr>
                              <m:t>2</m:t>
                            </m:r>
                          </m:sup>
                        </m:sSup>
                      </m:den>
                    </m:f>
                  </m:oMath>
                </a14:m>
                <a:endParaRPr lang="en-HK"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US" sz="1800" dirty="0">
                    <a:effectLst/>
                    <a:ea typeface="PMingLiU" panose="02020500000000000000" pitchFamily="18" charset="-120"/>
                    <a:cs typeface="Times New Roman" panose="02020603050405020304" pitchFamily="18" charset="0"/>
                  </a:rPr>
                  <a:t>Memoryless property: </a:t>
                </a:r>
                <a14:m>
                  <m:oMath xmlns:m="http://schemas.openxmlformats.org/officeDocument/2006/math">
                    <m:r>
                      <a:rPr lang="en-US" sz="1800" i="1">
                        <a:effectLst/>
                        <a:latin typeface="Cambria Math" panose="02040503050406030204" pitchFamily="18" charset="0"/>
                        <a:ea typeface="Cambria Math" panose="02040503050406030204" pitchFamily="18" charset="0"/>
                        <a:cs typeface="Times New Roman" panose="02020603050405020304" pitchFamily="18" charset="0"/>
                      </a:rPr>
                      <m:t>ℙ</m:t>
                    </m:r>
                    <m:d>
                      <m:d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&gt;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𝑡</m:t>
                        </m:r>
                      </m:e>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&gt;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e>
                    </m:d>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ℙ</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&gt;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a:effectLst/>
                    <a:latin typeface="Cambria Math" panose="02040503050406030204" pitchFamily="18" charset="0"/>
                    <a:ea typeface="Cambria Math" panose="02040503050406030204" pitchFamily="18" charset="0"/>
                    <a:cs typeface="Times New Roman" panose="02020603050405020304" pitchFamily="18" charset="0"/>
                  </a:rPr>
                  <a:t> for </a:t>
                </a:r>
                <a14:m>
                  <m:oMath xmlns:m="http://schemas.openxmlformats.org/officeDocument/2006/math">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𝑠</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𝑡</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≥0</m:t>
                    </m:r>
                  </m:oMath>
                </a14:m>
                <a:endParaRPr lang="en-HK"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lgn="just">
                  <a:lnSpc>
                    <a:spcPct val="107000"/>
                  </a:lnSpc>
                  <a:spcAft>
                    <a:spcPts val="800"/>
                  </a:spcAft>
                </a:pPr>
                <a:r>
                  <a:rPr lang="en-US" dirty="0">
                    <a:effectLst/>
                    <a:ea typeface="PMingLiU" panose="02020500000000000000" pitchFamily="18" charset="-120"/>
                    <a:cs typeface="Times New Roman" panose="02020603050405020304" pitchFamily="18" charset="0"/>
                  </a:rPr>
                  <a:t>Exponential distribution is the only continuous distribution that has this property</a:t>
                </a:r>
                <a:endParaRPr lang="en-HK" dirty="0">
                  <a:effectLst/>
                  <a:ea typeface="PMingLiU" panose="02020500000000000000" pitchFamily="18" charset="-120"/>
                  <a:cs typeface="Times New Roman" panose="02020603050405020304" pitchFamily="18" charset="0"/>
                </a:endParaRPr>
              </a:p>
              <a:p>
                <a:endParaRPr lang="en-HK" dirty="0"/>
              </a:p>
            </p:txBody>
          </p:sp>
        </mc:Choice>
        <mc:Fallback xmlns="">
          <p:sp>
            <p:nvSpPr>
              <p:cNvPr id="3" name="Content Placeholder 2">
                <a:extLst>
                  <a:ext uri="{FF2B5EF4-FFF2-40B4-BE49-F238E27FC236}">
                    <a16:creationId xmlns:a16="http://schemas.microsoft.com/office/drawing/2014/main" id="{FA2AE048-3901-4D2A-BACC-64FA26993119}"/>
                  </a:ext>
                </a:extLst>
              </p:cNvPr>
              <p:cNvSpPr>
                <a:spLocks noGrp="1" noRot="1" noChangeAspect="1" noMove="1" noResize="1" noEditPoints="1" noAdjustHandles="1" noChangeArrowheads="1" noChangeShapeType="1" noTextEdit="1"/>
              </p:cNvSpPr>
              <p:nvPr>
                <p:ph idx="1"/>
              </p:nvPr>
            </p:nvSpPr>
            <p:spPr>
              <a:xfrm>
                <a:off x="1097280" y="2108201"/>
                <a:ext cx="10058400" cy="4203822"/>
              </a:xfrm>
              <a:blipFill>
                <a:blip r:embed="rId2"/>
                <a:stretch>
                  <a:fillRect l="-1455" t="-726"/>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AF98A672-03BC-4E2B-8D8D-0D8A755DB920}"/>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40110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941F-0C10-4C39-9552-CEEAC9473EF9}"/>
              </a:ext>
            </a:extLst>
          </p:cNvPr>
          <p:cNvSpPr>
            <a:spLocks noGrp="1"/>
          </p:cNvSpPr>
          <p:nvPr>
            <p:ph type="title"/>
          </p:nvPr>
        </p:nvSpPr>
        <p:spPr/>
        <p:txBody>
          <a:bodyPr/>
          <a:lstStyle/>
          <a:p>
            <a:r>
              <a:rPr lang="en-HK" dirty="0"/>
              <a:t>Some Properties of Expectation, Variance and Covariance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FEAA7-4155-4556-AAC9-D69F26CA9175}"/>
                  </a:ext>
                </a:extLst>
              </p:cNvPr>
              <p:cNvSpPr>
                <a:spLocks noGrp="1"/>
              </p:cNvSpPr>
              <p:nvPr>
                <p:ph idx="1"/>
              </p:nvPr>
            </p:nvSpPr>
            <p:spPr>
              <a:xfrm>
                <a:off x="1097280" y="2108201"/>
                <a:ext cx="10058400" cy="4186067"/>
              </a:xfrm>
            </p:spPr>
            <p:txBody>
              <a:bodyPr>
                <a:normAutofit/>
              </a:bodyPr>
              <a:lstStyle/>
              <a:p>
                <a:r>
                  <a:rPr lang="en-US" sz="1800" dirty="0">
                    <a:effectLst/>
                    <a:ea typeface="PMingLiU" panose="02020500000000000000" pitchFamily="18" charset="-120"/>
                    <a:cs typeface="Times New Roman" panose="02020603050405020304" pitchFamily="18" charset="0"/>
                  </a:rPr>
                  <a:t>Law of the unconscious statistician: </a:t>
                </a:r>
                <a14:m>
                  <m:oMath xmlns:m="http://schemas.openxmlformats.org/officeDocument/2006/math">
                    <m:r>
                      <a:rPr lang="en-US" sz="1800" i="1">
                        <a:effectLst/>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HK" sz="18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𝑔</m:t>
                        </m:r>
                        <m:d>
                          <m:dPr>
                            <m:ctrlPr>
                              <a:rPr lang="en-HK"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𝑋</m:t>
                            </m:r>
                          </m:e>
                        </m:d>
                      </m:e>
                    </m:d>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subSup"/>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𝑛</m:t>
                        </m:r>
                      </m:sup>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𝑔</m:t>
                        </m:r>
                        <m:d>
                          <m:d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1800" i="1">
                            <a:effectLst/>
                            <a:latin typeface="Cambria Math" panose="02040503050406030204" pitchFamily="18" charset="0"/>
                            <a:ea typeface="Cambria Math" panose="02040503050406030204" pitchFamily="18" charset="0"/>
                            <a:cs typeface="Times New Roman" panose="02020603050405020304" pitchFamily="18" charset="0"/>
                          </a:rPr>
                          <m:t>ℙ</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en-HK"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lvl="1"/>
                <a:r>
                  <a:rPr lang="en-HK" dirty="0">
                    <a:ea typeface="PMingLiU" panose="02020500000000000000" pitchFamily="18" charset="-120"/>
                    <a:cs typeface="Times New Roman" panose="02020603050405020304" pitchFamily="18" charset="0"/>
                  </a:rPr>
                  <a:t>Continuous version: </a:t>
                </a:r>
                <a14:m>
                  <m:oMath xmlns:m="http://schemas.openxmlformats.org/officeDocument/2006/math">
                    <m:r>
                      <a:rPr lang="en-US" sz="1800" i="1" smtClean="0">
                        <a:effectLst/>
                        <a:latin typeface="Cambria Math" panose="02040503050406030204" pitchFamily="18" charset="0"/>
                        <a:ea typeface="PMingLiU" panose="02020500000000000000" pitchFamily="18" charset="-120"/>
                        <a:cs typeface="Times New Roman" panose="02020603050405020304" pitchFamily="18" charset="0"/>
                      </a:rPr>
                      <m:t>𝔼</m:t>
                    </m:r>
                    <m:d>
                      <m:dPr>
                        <m:begChr m:val="["/>
                        <m:endChr m:val="]"/>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𝑔</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𝑋</m:t>
                            </m:r>
                          </m:e>
                        </m:d>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nary>
                      <m:naryPr>
                        <m:ctrlPr>
                          <a:rPr lang="en-HK" i="1">
                            <a:effectLst/>
                            <a:latin typeface="Cambria Math" panose="02040503050406030204" pitchFamily="18" charset="0"/>
                          </a:rPr>
                        </m:ctrlPr>
                      </m:naryPr>
                      <m:sub>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sub>
                      <m:sup>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sup>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𝑔</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𝑓</m:t>
                        </m:r>
                        <m:d>
                          <m:dPr>
                            <m:ctrlPr>
                              <a:rPr lang="en-HK" i="1">
                                <a:effectLst/>
                                <a:latin typeface="Cambria Math" panose="02040503050406030204" pitchFamily="18" charset="0"/>
                              </a:rPr>
                            </m:ctrlPr>
                          </m:dPr>
                          <m:e>
                            <m:r>
                              <a:rPr lang="en-US" sz="1800" i="1">
                                <a:effectLst/>
                                <a:latin typeface="Cambria Math" panose="02040503050406030204" pitchFamily="18" charset="0"/>
                                <a:ea typeface="PMingLiU" panose="02020500000000000000" pitchFamily="18" charset="-120"/>
                                <a:cs typeface="Times New Roman" panose="02020603050405020304" pitchFamily="18" charset="0"/>
                              </a:rPr>
                              <m:t>𝑥</m:t>
                            </m:r>
                          </m:e>
                        </m:d>
                        <m:r>
                          <a:rPr lang="en-US" sz="1800" i="1">
                            <a:effectLst/>
                            <a:latin typeface="Cambria Math" panose="02040503050406030204" pitchFamily="18" charset="0"/>
                            <a:ea typeface="PMingLiU" panose="02020500000000000000" pitchFamily="18" charset="-120"/>
                            <a:cs typeface="Times New Roman" panose="02020603050405020304" pitchFamily="18" charset="0"/>
                          </a:rPr>
                          <m:t>𝑑𝑥</m:t>
                        </m:r>
                      </m:e>
                    </m:nary>
                  </m:oMath>
                </a14:m>
                <a:endParaRPr lang="en-HK" dirty="0">
                  <a:ea typeface="PMingLiU" panose="02020500000000000000" pitchFamily="18" charset="-120"/>
                  <a:cs typeface="Times New Roman" panose="02020603050405020304" pitchFamily="18" charset="0"/>
                </a:endParaRPr>
              </a:p>
              <a:p>
                <a:r>
                  <a:rPr lang="en-US" sz="1800" dirty="0">
                    <a:effectLst/>
                    <a:ea typeface="PMingLiU" panose="02020500000000000000" pitchFamily="18" charset="-120"/>
                    <a:cs typeface="Times New Roman" panose="02020603050405020304" pitchFamily="18" charset="0"/>
                  </a:rPr>
                  <a:t>Translation/rescale: </a:t>
                </a:r>
              </a:p>
              <a:p>
                <a:pPr lvl="1"/>
                <a14:m>
                  <m:oMath xmlns:m="http://schemas.openxmlformats.org/officeDocument/2006/math">
                    <m:r>
                      <a:rPr lang="en-US" i="1">
                        <a:effectLst/>
                        <a:latin typeface="Cambria Math" panose="02040503050406030204" pitchFamily="18" charset="0"/>
                        <a:ea typeface="Cambria Math" panose="02040503050406030204" pitchFamily="18" charset="0"/>
                        <a:cs typeface="Times New Roman" panose="02020603050405020304" pitchFamily="18" charset="0"/>
                      </a:rPr>
                      <m:t>𝔼</m:t>
                    </m:r>
                    <m:d>
                      <m:dPr>
                        <m:ctrlPr>
                          <a:rPr lang="en-HK"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effectLst/>
                            <a:latin typeface="Cambria Math" panose="02040503050406030204" pitchFamily="18" charset="0"/>
                            <a:ea typeface="Cambria Math" panose="02040503050406030204" pitchFamily="18" charset="0"/>
                            <a:cs typeface="Times New Roman" panose="02020603050405020304" pitchFamily="18" charset="0"/>
                          </a:rPr>
                          <m:t>𝑎𝑋</m:t>
                        </m:r>
                        <m:r>
                          <a:rPr lang="en-US" i="1">
                            <a:effectLst/>
                            <a:latin typeface="Cambria Math" panose="02040503050406030204" pitchFamily="18" charset="0"/>
                            <a:ea typeface="Cambria Math" panose="02040503050406030204" pitchFamily="18" charset="0"/>
                            <a:cs typeface="Times New Roman" panose="02020603050405020304" pitchFamily="18" charset="0"/>
                          </a:rPr>
                          <m:t>+</m:t>
                        </m:r>
                        <m:r>
                          <a:rPr lang="en-US" i="1">
                            <a:effectLst/>
                            <a:latin typeface="Cambria Math" panose="02040503050406030204" pitchFamily="18" charset="0"/>
                            <a:ea typeface="Cambria Math" panose="02040503050406030204" pitchFamily="18" charset="0"/>
                            <a:cs typeface="Times New Roman" panose="02020603050405020304" pitchFamily="18" charset="0"/>
                          </a:rPr>
                          <m:t>𝑏</m:t>
                        </m:r>
                      </m:e>
                    </m:d>
                    <m:r>
                      <a:rPr lang="en-US" i="1">
                        <a:effectLst/>
                        <a:latin typeface="Cambria Math" panose="02040503050406030204" pitchFamily="18" charset="0"/>
                        <a:ea typeface="Cambria Math" panose="02040503050406030204" pitchFamily="18" charset="0"/>
                        <a:cs typeface="Times New Roman" panose="02020603050405020304" pitchFamily="18" charset="0"/>
                      </a:rPr>
                      <m:t>=</m:t>
                    </m:r>
                    <m:r>
                      <a:rPr lang="en-US" i="1">
                        <a:effectLst/>
                        <a:latin typeface="Cambria Math" panose="02040503050406030204" pitchFamily="18" charset="0"/>
                        <a:ea typeface="Cambria Math" panose="02040503050406030204" pitchFamily="18" charset="0"/>
                        <a:cs typeface="Times New Roman" panose="02020603050405020304" pitchFamily="18" charset="0"/>
                      </a:rPr>
                      <m:t>𝑎</m:t>
                    </m:r>
                    <m:r>
                      <a:rPr lang="en-US" i="1">
                        <a:effectLst/>
                        <a:latin typeface="Cambria Math" panose="02040503050406030204" pitchFamily="18" charset="0"/>
                        <a:ea typeface="Cambria Math" panose="02040503050406030204" pitchFamily="18" charset="0"/>
                        <a:cs typeface="Times New Roman" panose="02020603050405020304" pitchFamily="18" charset="0"/>
                      </a:rPr>
                      <m:t>𝔼</m:t>
                    </m:r>
                    <m:d>
                      <m:dPr>
                        <m:ctrlPr>
                          <a:rPr lang="en-HK"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effectLst/>
                            <a:latin typeface="Cambria Math" panose="02040503050406030204" pitchFamily="18" charset="0"/>
                            <a:ea typeface="Cambria Math" panose="02040503050406030204" pitchFamily="18" charset="0"/>
                            <a:cs typeface="Times New Roman" panose="02020603050405020304" pitchFamily="18" charset="0"/>
                          </a:rPr>
                          <m:t>𝑋</m:t>
                        </m:r>
                      </m:e>
                    </m:d>
                    <m:r>
                      <a:rPr lang="en-US" i="1">
                        <a:effectLst/>
                        <a:latin typeface="Cambria Math" panose="02040503050406030204" pitchFamily="18" charset="0"/>
                        <a:ea typeface="Cambria Math" panose="02040503050406030204" pitchFamily="18" charset="0"/>
                        <a:cs typeface="Times New Roman" panose="02020603050405020304" pitchFamily="18" charset="0"/>
                      </a:rPr>
                      <m:t>+</m:t>
                    </m:r>
                    <m:r>
                      <a:rPr lang="en-US" i="1">
                        <a:effectLst/>
                        <a:latin typeface="Cambria Math" panose="02040503050406030204" pitchFamily="18" charset="0"/>
                        <a:ea typeface="Cambria Math" panose="02040503050406030204" pitchFamily="18" charset="0"/>
                        <a:cs typeface="Times New Roman" panose="02020603050405020304" pitchFamily="18" charset="0"/>
                      </a:rPr>
                      <m:t>𝑏</m:t>
                    </m:r>
                  </m:oMath>
                </a14:m>
                <a:endParaRPr lang="en-HK" i="1" dirty="0">
                  <a:effectLst/>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m:rPr>
                        <m:nor/>
                      </m:rPr>
                      <a:rPr lang="en-US">
                        <a:effectLst/>
                        <a:latin typeface="Cambria Math" panose="02040503050406030204" pitchFamily="18" charset="0"/>
                        <a:ea typeface="Cambria Math" panose="02040503050406030204" pitchFamily="18" charset="0"/>
                        <a:cs typeface="Times New Roman" panose="02020603050405020304" pitchFamily="18" charset="0"/>
                      </a:rPr>
                      <m:t>Var</m:t>
                    </m:r>
                    <m:d>
                      <m:dPr>
                        <m:ctrlPr>
                          <a:rPr lang="en-HK"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effectLst/>
                            <a:latin typeface="Cambria Math" panose="02040503050406030204" pitchFamily="18" charset="0"/>
                            <a:ea typeface="Cambria Math" panose="02040503050406030204" pitchFamily="18" charset="0"/>
                            <a:cs typeface="Times New Roman" panose="02020603050405020304" pitchFamily="18" charset="0"/>
                          </a:rPr>
                          <m:t>𝑎𝑋</m:t>
                        </m:r>
                        <m:r>
                          <a:rPr lang="en-US" i="1">
                            <a:effectLst/>
                            <a:latin typeface="Cambria Math" panose="02040503050406030204" pitchFamily="18" charset="0"/>
                            <a:ea typeface="Cambria Math" panose="02040503050406030204" pitchFamily="18" charset="0"/>
                            <a:cs typeface="Times New Roman" panose="02020603050405020304" pitchFamily="18" charset="0"/>
                          </a:rPr>
                          <m:t>+</m:t>
                        </m:r>
                        <m:r>
                          <a:rPr lang="en-US" i="1">
                            <a:effectLst/>
                            <a:latin typeface="Cambria Math" panose="02040503050406030204" pitchFamily="18" charset="0"/>
                            <a:ea typeface="Cambria Math" panose="02040503050406030204" pitchFamily="18" charset="0"/>
                            <a:cs typeface="Times New Roman" panose="02020603050405020304" pitchFamily="18" charset="0"/>
                          </a:rPr>
                          <m:t>𝑏</m:t>
                        </m:r>
                      </m:e>
                    </m:d>
                    <m:r>
                      <a:rPr lang="en-US" i="1">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HK"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i="1">
                            <a:effectLst/>
                            <a:latin typeface="Cambria Math" panose="02040503050406030204" pitchFamily="18" charset="0"/>
                            <a:ea typeface="Cambria Math" panose="02040503050406030204" pitchFamily="18" charset="0"/>
                            <a:cs typeface="Times New Roman" panose="02020603050405020304" pitchFamily="18" charset="0"/>
                          </a:rPr>
                          <m:t>𝑎</m:t>
                        </m:r>
                      </m:e>
                      <m:sup>
                        <m:r>
                          <a:rPr lang="en-US" i="1">
                            <a:effectLst/>
                            <a:latin typeface="Cambria Math" panose="02040503050406030204" pitchFamily="18" charset="0"/>
                            <a:ea typeface="Cambria Math" panose="02040503050406030204" pitchFamily="18" charset="0"/>
                            <a:cs typeface="Times New Roman" panose="02020603050405020304" pitchFamily="18" charset="0"/>
                          </a:rPr>
                          <m:t>2</m:t>
                        </m:r>
                      </m:sup>
                    </m:sSup>
                    <m:r>
                      <m:rPr>
                        <m:nor/>
                      </m:rPr>
                      <a:rPr lang="en-US">
                        <a:effectLst/>
                        <a:latin typeface="Cambria Math" panose="02040503050406030204" pitchFamily="18" charset="0"/>
                        <a:ea typeface="Cambria Math" panose="02040503050406030204" pitchFamily="18" charset="0"/>
                        <a:cs typeface="Times New Roman" panose="02020603050405020304" pitchFamily="18" charset="0"/>
                      </a:rPr>
                      <m:t>Var</m:t>
                    </m:r>
                    <m:r>
                      <a:rPr lang="en-US" i="1">
                        <a:effectLst/>
                        <a:latin typeface="Cambria Math" panose="02040503050406030204" pitchFamily="18" charset="0"/>
                        <a:ea typeface="Cambria Math" panose="02040503050406030204" pitchFamily="18" charset="0"/>
                        <a:cs typeface="Times New Roman" panose="02020603050405020304" pitchFamily="18" charset="0"/>
                      </a:rPr>
                      <m:t>(</m:t>
                    </m:r>
                    <m:r>
                      <a:rPr lang="en-US"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i="1">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en-HK" dirty="0">
                  <a:effectLst/>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Cov</m:t>
                    </m:r>
                    <m:d>
                      <m:dPr>
                        <m:ctrlP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𝑎𝑋</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𝑏</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𝑐𝑌</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𝑑</m:t>
                        </m:r>
                      </m:e>
                    </m:d>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𝑎𝑐</m:t>
                    </m:r>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Cov</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𝑌</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HK" dirty="0">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en-HK" b="0" i="0" dirty="0" smtClean="0">
                        <a:effectLst/>
                        <a:latin typeface="Cambria Math" panose="02040503050406030204" pitchFamily="18" charset="0"/>
                        <a:ea typeface="Cambria Math" panose="02040503050406030204" pitchFamily="18" charset="0"/>
                        <a:cs typeface="Times New Roman" panose="02020603050405020304" pitchFamily="18" charset="0"/>
                      </a:rPr>
                      <m:t>Cov</m:t>
                    </m:r>
                    <m:d>
                      <m:dPr>
                        <m:ctrlP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𝑋</m:t>
                        </m:r>
                      </m:e>
                    </m:d>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HK" b="0" i="0" dirty="0" smtClean="0">
                        <a:effectLst/>
                        <a:latin typeface="Cambria Math" panose="02040503050406030204" pitchFamily="18" charset="0"/>
                        <a:ea typeface="Cambria Math" panose="02040503050406030204" pitchFamily="18" charset="0"/>
                        <a:cs typeface="Times New Roman" panose="02020603050405020304" pitchFamily="18" charset="0"/>
                      </a:rPr>
                      <m:t>Var</m:t>
                    </m:r>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HK" b="0" i="1" dirty="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en-HK" dirty="0">
                  <a:effectLst/>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Var</m:t>
                    </m:r>
                    <m:d>
                      <m:dPr>
                        <m:ctrlP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Var</m:t>
                    </m:r>
                    <m:d>
                      <m:dPr>
                        <m:ctrlP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𝑋</m:t>
                        </m:r>
                      </m:e>
                    </m:d>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Var</m:t>
                    </m:r>
                    <m:d>
                      <m:dPr>
                        <m:ctrlP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HK" b="0" i="0" smtClean="0">
                        <a:effectLst/>
                        <a:latin typeface="Cambria Math" panose="02040503050406030204" pitchFamily="18" charset="0"/>
                        <a:ea typeface="Cambria Math" panose="02040503050406030204" pitchFamily="18" charset="0"/>
                        <a:cs typeface="Times New Roman" panose="02020603050405020304" pitchFamily="18" charset="0"/>
                      </a:rPr>
                      <m:t>Cov</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𝑌</m:t>
                    </m:r>
                    <m:r>
                      <a:rPr lang="en-HK" b="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en-HK"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US" sz="1800" dirty="0">
                    <a:effectLst/>
                    <a:ea typeface="PMingLiU" panose="02020500000000000000" pitchFamily="18" charset="-120"/>
                    <a:cs typeface="Times New Roman" panose="02020603050405020304" pitchFamily="18" charset="0"/>
                  </a:rPr>
                  <a:t>Linearity of expectation: </a:t>
                </a:r>
                <a14:m>
                  <m:oMath xmlns:m="http://schemas.openxmlformats.org/officeDocument/2006/math">
                    <m:r>
                      <a:rPr lang="en-US" sz="1800" i="1">
                        <a:effectLst/>
                        <a:latin typeface="Cambria Math" panose="02040503050406030204" pitchFamily="18" charset="0"/>
                        <a:ea typeface="Cambria Math" panose="02040503050406030204" pitchFamily="18" charset="0"/>
                        <a:cs typeface="Times New Roman" panose="02020603050405020304" pitchFamily="18" charset="0"/>
                      </a:rPr>
                      <m:t>𝔼</m:t>
                    </m:r>
                    <m:d>
                      <m:d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subSup"/>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sub>
                            </m:sSub>
                          </m:e>
                        </m:nary>
                      </m:e>
                    </m:d>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subSup"/>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𝑛</m:t>
                        </m:r>
                      </m:sup>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𝔼</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HK"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en-HK" sz="18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07000"/>
                  </a:lnSpc>
                  <a:spcAft>
                    <a:spcPts val="800"/>
                  </a:spcAft>
                </a:pPr>
                <a:r>
                  <a:rPr lang="en-HK" dirty="0">
                    <a:ea typeface="PMingLiU" panose="02020500000000000000" pitchFamily="18" charset="-120"/>
                    <a:cs typeface="Times New Roman" panose="02020603050405020304" pitchFamily="18" charset="0"/>
                  </a:rPr>
                  <a:t>Alternative formula for variance: </a:t>
                </a:r>
                <a14:m>
                  <m:oMath xmlns:m="http://schemas.openxmlformats.org/officeDocument/2006/math">
                    <m:r>
                      <m:rPr>
                        <m:nor/>
                      </m:rPr>
                      <a:rPr lang="en-US" sz="1800" smtClean="0">
                        <a:effectLst/>
                        <a:latin typeface="Cambria Math" panose="02040503050406030204" pitchFamily="18" charset="0"/>
                        <a:ea typeface="Cambria Math" panose="02040503050406030204" pitchFamily="18" charset="0"/>
                        <a:cs typeface="Times New Roman" panose="02020603050405020304" pitchFamily="18" charset="0"/>
                      </a:rPr>
                      <m:t>Var</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𝔼</m:t>
                    </m:r>
                    <m:d>
                      <m:dPr>
                        <m:ctrlPr>
                          <a:rPr lang="en-HK" i="1">
                            <a:effectLst/>
                            <a:latin typeface="Cambria Math" panose="02040503050406030204" pitchFamily="18" charset="0"/>
                            <a:ea typeface="Cambria Math" panose="02040503050406030204" pitchFamily="18" charset="0"/>
                          </a:rPr>
                        </m:ctrlPr>
                      </m:dPr>
                      <m:e>
                        <m:sSup>
                          <m:sSupPr>
                            <m:ctrlPr>
                              <a:rPr lang="en-HK"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e>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2</m:t>
                            </m:r>
                          </m:sup>
                        </m:sSup>
                      </m:e>
                    </m:d>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HK" i="1">
                            <a:effectLst/>
                            <a:latin typeface="Cambria Math" panose="02040503050406030204" pitchFamily="18" charset="0"/>
                            <a:ea typeface="Cambria Math" panose="02040503050406030204" pitchFamily="18" charset="0"/>
                          </a:rPr>
                        </m:ctrlPr>
                      </m:sSupPr>
                      <m:e>
                        <m:d>
                          <m:dPr>
                            <m:begChr m:val="["/>
                            <m:endChr m:val="]"/>
                            <m:ctrlPr>
                              <a:rPr lang="en-HK" i="1">
                                <a:effectLst/>
                                <a:latin typeface="Cambria Math" panose="02040503050406030204" pitchFamily="18" charset="0"/>
                                <a:ea typeface="Cambria Math" panose="02040503050406030204" pitchFamily="18" charset="0"/>
                              </a:rPr>
                            </m:ctrlPr>
                          </m:d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𝔼</m:t>
                            </m:r>
                            <m:d>
                              <m:dPr>
                                <m:ctrlPr>
                                  <a:rPr lang="en-HK" i="1">
                                    <a:effectLst/>
                                    <a:latin typeface="Cambria Math" panose="02040503050406030204" pitchFamily="18" charset="0"/>
                                    <a:ea typeface="Cambria Math" panose="02040503050406030204" pitchFamily="18" charset="0"/>
                                  </a:rPr>
                                </m:ctrlPr>
                              </m:d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𝑋</m:t>
                                </m:r>
                              </m:e>
                            </m:d>
                          </m:e>
                        </m:d>
                      </m:e>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2</m:t>
                        </m:r>
                      </m:sup>
                    </m:sSup>
                  </m:oMath>
                </a14:m>
                <a:endParaRPr lang="en-HK" dirty="0"/>
              </a:p>
            </p:txBody>
          </p:sp>
        </mc:Choice>
        <mc:Fallback xmlns="">
          <p:sp>
            <p:nvSpPr>
              <p:cNvPr id="3" name="Content Placeholder 2">
                <a:extLst>
                  <a:ext uri="{FF2B5EF4-FFF2-40B4-BE49-F238E27FC236}">
                    <a16:creationId xmlns:a16="http://schemas.microsoft.com/office/drawing/2014/main" id="{4CCFEAA7-4155-4556-AAC9-D69F26CA9175}"/>
                  </a:ext>
                </a:extLst>
              </p:cNvPr>
              <p:cNvSpPr>
                <a:spLocks noGrp="1" noRot="1" noChangeAspect="1" noMove="1" noResize="1" noEditPoints="1" noAdjustHandles="1" noChangeArrowheads="1" noChangeShapeType="1" noTextEdit="1"/>
              </p:cNvSpPr>
              <p:nvPr>
                <p:ph idx="1"/>
              </p:nvPr>
            </p:nvSpPr>
            <p:spPr>
              <a:xfrm>
                <a:off x="1097280" y="2108201"/>
                <a:ext cx="10058400" cy="4186067"/>
              </a:xfrm>
              <a:blipFill>
                <a:blip r:embed="rId2"/>
                <a:stretch>
                  <a:fillRect l="-545" t="-10335"/>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D0E58DEC-A718-4E20-9A99-BF007D317C4A}"/>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00936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3E63-84FD-4A80-BC27-A2272F666643}"/>
              </a:ext>
            </a:extLst>
          </p:cNvPr>
          <p:cNvSpPr>
            <a:spLocks noGrp="1"/>
          </p:cNvSpPr>
          <p:nvPr>
            <p:ph type="title"/>
          </p:nvPr>
        </p:nvSpPr>
        <p:spPr/>
        <p:txBody>
          <a:bodyPr/>
          <a:lstStyle/>
          <a:p>
            <a:r>
              <a:rPr lang="en-HK" dirty="0"/>
              <a:t>Geometric Brownian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A45AD6-8E85-4134-9564-CE2FDFB931DA}"/>
                  </a:ext>
                </a:extLst>
              </p:cNvPr>
              <p:cNvSpPr>
                <a:spLocks noGrp="1"/>
              </p:cNvSpPr>
              <p:nvPr>
                <p:ph idx="1"/>
              </p:nvPr>
            </p:nvSpPr>
            <p:spPr>
              <a:xfrm>
                <a:off x="1097280" y="2108201"/>
                <a:ext cx="10058400" cy="4150556"/>
              </a:xfrm>
            </p:spPr>
            <p:txBody>
              <a:bodyPr/>
              <a:lstStyle/>
              <a:p>
                <a:r>
                  <a:rPr lang="en-HK" dirty="0"/>
                  <a:t>SDE: </a:t>
                </a:r>
                <a14:m>
                  <m:oMath xmlns:m="http://schemas.openxmlformats.org/officeDocument/2006/math">
                    <m:sSub>
                      <m:sSubPr>
                        <m:ctrlPr>
                          <a:rPr lang="en-HK" i="1">
                            <a:latin typeface="Cambria Math" panose="02040503050406030204" pitchFamily="18" charset="0"/>
                          </a:rPr>
                        </m:ctrlPr>
                      </m:sSubPr>
                      <m:e>
                        <m:r>
                          <m:rPr>
                            <m:sty m:val="p"/>
                          </m:rPr>
                          <a:rPr lang="en-US">
                            <a:latin typeface="Cambria Math" panose="02040503050406030204" pitchFamily="18" charset="0"/>
                          </a:rPr>
                          <m:t>dS</m:t>
                        </m:r>
                      </m:e>
                      <m:sub>
                        <m:r>
                          <m:rPr>
                            <m:sty m:val="p"/>
                          </m:rPr>
                          <a:rPr lang="en-US">
                            <a:latin typeface="Cambria Math" panose="02040503050406030204" pitchFamily="18" charset="0"/>
                          </a:rPr>
                          <m:t>t</m:t>
                        </m:r>
                      </m:sub>
                    </m:sSub>
                    <m:r>
                      <a:rPr lang="en-US" i="1">
                        <a:latin typeface="Cambria Math" panose="02040503050406030204" pitchFamily="18" charset="0"/>
                      </a:rPr>
                      <m:t>=</m:t>
                    </m:r>
                    <m:r>
                      <a:rPr lang="en-US" i="1">
                        <a:latin typeface="Cambria Math" panose="02040503050406030204" pitchFamily="18" charset="0"/>
                      </a:rPr>
                      <m:t>𝑟</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𝑑𝑡</m:t>
                    </m:r>
                    <m:r>
                      <a:rPr lang="en-US" i="1">
                        <a:latin typeface="Cambria Math" panose="02040503050406030204" pitchFamily="18" charset="0"/>
                      </a:rPr>
                      <m:t>+</m:t>
                    </m:r>
                    <m:r>
                      <a:rPr lang="en-US" i="1">
                        <a:latin typeface="Cambria Math" panose="02040503050406030204" pitchFamily="18" charset="0"/>
                      </a:rPr>
                      <m:t>𝜎</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𝑑</m:t>
                    </m:r>
                    <m:sSub>
                      <m:sSubPr>
                        <m:ctrlPr>
                          <a:rPr lang="en-HK"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HK"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t</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0</m:t>
                        </m:r>
                      </m:sub>
                    </m:sSub>
                    <m:sSup>
                      <m:sSupPr>
                        <m:ctrlPr>
                          <a:rPr lang="en-HK" i="1">
                            <a:latin typeface="Cambria Math" panose="02040503050406030204" pitchFamily="18" charset="0"/>
                          </a:rPr>
                        </m:ctrlPr>
                      </m:sSupPr>
                      <m:e>
                        <m:r>
                          <a:rPr lang="en-US" i="1">
                            <a:latin typeface="Cambria Math" panose="02040503050406030204" pitchFamily="18" charset="0"/>
                          </a:rPr>
                          <m:t>𝑒</m:t>
                        </m:r>
                      </m:e>
                      <m:sup>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𝜎</m:t>
                        </m:r>
                        <m:sSub>
                          <m:sSubPr>
                            <m:ctrlPr>
                              <a:rPr lang="en-HK"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𝑡</m:t>
                            </m:r>
                          </m:sub>
                        </m:sSub>
                      </m:sup>
                    </m:sSup>
                  </m:oMath>
                </a14:m>
                <a:endParaRPr lang="en-HK" dirty="0"/>
              </a:p>
              <a:p>
                <a:pPr lvl="1"/>
                <a:r>
                  <a:rPr lang="en-HK" dirty="0"/>
                  <a:t>U</a:t>
                </a:r>
                <a14:m>
                  <m:oMath xmlns:m="http://schemas.openxmlformats.org/officeDocument/2006/math">
                    <m:r>
                      <m:rPr>
                        <m:sty m:val="p"/>
                      </m:rPr>
                      <a:rPr lang="en-HK" b="0" i="0" smtClean="0">
                        <a:latin typeface="Cambria Math" panose="02040503050406030204" pitchFamily="18" charset="0"/>
                      </a:rPr>
                      <m:t>se</m:t>
                    </m:r>
                    <m:r>
                      <a:rPr lang="en-HK" b="0" i="0" smtClean="0">
                        <a:latin typeface="Cambria Math" panose="02040503050406030204" pitchFamily="18" charset="0"/>
                      </a:rPr>
                      <m:t> </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HK" b="0" i="1" smtClean="0">
                            <a:latin typeface="Cambria Math" panose="02040503050406030204" pitchFamily="18" charset="0"/>
                          </a:rPr>
                          <m:t>𝑇</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HK" b="0" i="1" smtClean="0">
                            <a:latin typeface="Cambria Math" panose="02040503050406030204" pitchFamily="18" charset="0"/>
                          </a:rPr>
                          <m:t>0</m:t>
                        </m:r>
                      </m:sub>
                    </m:sSub>
                    <m:sSup>
                      <m:sSupPr>
                        <m:ctrlPr>
                          <a:rPr lang="en-HK" i="1">
                            <a:latin typeface="Cambria Math" panose="02040503050406030204" pitchFamily="18" charset="0"/>
                          </a:rPr>
                        </m:ctrlPr>
                      </m:sSupPr>
                      <m:e>
                        <m:r>
                          <a:rPr lang="en-US" i="1">
                            <a:latin typeface="Cambria Math" panose="02040503050406030204" pitchFamily="18" charset="0"/>
                          </a:rPr>
                          <m:t>𝑒</m:t>
                        </m:r>
                      </m:e>
                      <m:sup>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HK" b="0" i="1" smtClean="0">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HK" b="0" i="1" smtClean="0">
                                <a:latin typeface="Cambria Math" panose="02040503050406030204" pitchFamily="18" charset="0"/>
                              </a:rPr>
                              <m:t>𝑇</m:t>
                            </m:r>
                          </m:e>
                        </m:rad>
                        <m:r>
                          <a:rPr lang="en-US" i="1">
                            <a:latin typeface="Cambria Math" panose="02040503050406030204" pitchFamily="18" charset="0"/>
                          </a:rPr>
                          <m:t>𝑍</m:t>
                        </m:r>
                      </m:sup>
                    </m:sSup>
                  </m:oMath>
                </a14:m>
                <a:r>
                  <a:rPr lang="en-HK" dirty="0"/>
                  <a:t> in simulation to avoid simulating intermediate prices</a:t>
                </a:r>
              </a:p>
              <a:p>
                <a:pPr lvl="1"/>
                <a:r>
                  <a:rPr lang="en-HK" dirty="0"/>
                  <a:t>However, we need to store the intermediates price if the option is path dependent</a:t>
                </a:r>
              </a:p>
              <a:p>
                <a:r>
                  <a:rPr lang="en-HK" dirty="0"/>
                  <a:t>Algorithm:</a:t>
                </a:r>
              </a:p>
              <a:p>
                <a:pPr lvl="1"/>
                <a:r>
                  <a:rPr lang="en-HK" dirty="0"/>
                  <a:t>1) Generate </a:t>
                </a:r>
                <a14:m>
                  <m:oMath xmlns:m="http://schemas.openxmlformats.org/officeDocument/2006/math">
                    <m:r>
                      <a:rPr lang="en-HK" b="0" i="1" smtClean="0">
                        <a:latin typeface="Cambria Math" panose="02040503050406030204" pitchFamily="18" charset="0"/>
                      </a:rPr>
                      <m:t>𝑍</m:t>
                    </m:r>
                    <m:r>
                      <a:rPr lang="en-HK" b="0" i="1" smtClean="0">
                        <a:latin typeface="Cambria Math" panose="02040503050406030204" pitchFamily="18" charset="0"/>
                      </a:rPr>
                      <m:t>∼</m:t>
                    </m:r>
                    <m:r>
                      <m:rPr>
                        <m:sty m:val="p"/>
                      </m:rPr>
                      <a:rPr lang="en-HK" b="0" i="0" smtClean="0">
                        <a:latin typeface="Cambria Math" panose="02040503050406030204" pitchFamily="18" charset="0"/>
                      </a:rPr>
                      <m:t>N</m:t>
                    </m:r>
                    <m:r>
                      <a:rPr lang="en-HK" b="0" i="1" smtClean="0">
                        <a:latin typeface="Cambria Math" panose="02040503050406030204" pitchFamily="18" charset="0"/>
                      </a:rPr>
                      <m:t>(0,1)</m:t>
                    </m:r>
                  </m:oMath>
                </a14:m>
                <a:endParaRPr lang="en-HK" dirty="0"/>
              </a:p>
              <a:p>
                <a:pPr lvl="1"/>
                <a:r>
                  <a:rPr lang="en-HK" dirty="0"/>
                  <a:t>2)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r>
                      <a:rPr lang="en-HK" b="0" i="1" smtClean="0">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HK" i="1">
                            <a:latin typeface="Cambria Math" panose="02040503050406030204" pitchFamily="18" charset="0"/>
                          </a:rPr>
                          <m:t>0</m:t>
                        </m:r>
                      </m:sub>
                    </m:sSub>
                    <m:sSup>
                      <m:sSupPr>
                        <m:ctrlPr>
                          <a:rPr lang="en-HK" i="1">
                            <a:latin typeface="Cambria Math" panose="02040503050406030204" pitchFamily="18" charset="0"/>
                          </a:rPr>
                        </m:ctrlPr>
                      </m:sSupPr>
                      <m:e>
                        <m:r>
                          <a:rPr lang="en-US" i="1">
                            <a:latin typeface="Cambria Math" panose="02040503050406030204" pitchFamily="18" charset="0"/>
                          </a:rPr>
                          <m:t>𝑒</m:t>
                        </m:r>
                      </m:e>
                      <m:sup>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HK"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HK" i="1">
                                <a:latin typeface="Cambria Math" panose="02040503050406030204" pitchFamily="18" charset="0"/>
                              </a:rPr>
                              <m:t>𝑇</m:t>
                            </m:r>
                          </m:e>
                        </m:rad>
                        <m:r>
                          <a:rPr lang="en-US" i="1">
                            <a:latin typeface="Cambria Math" panose="02040503050406030204" pitchFamily="18" charset="0"/>
                          </a:rPr>
                          <m:t>𝑍</m:t>
                        </m:r>
                      </m:sup>
                    </m:sSup>
                  </m:oMath>
                </a14:m>
                <a:endParaRPr lang="en-HK" dirty="0"/>
              </a:p>
              <a:p>
                <a:r>
                  <a:rPr lang="en-HK" dirty="0"/>
                  <a:t>Question may specify stock price dynamic other than GBM</a:t>
                </a:r>
              </a:p>
              <a:p>
                <a:pPr lvl="1"/>
                <a:r>
                  <a:rPr lang="en-HK" dirty="0"/>
                  <a:t>Use the given dynamic to simulate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oMath>
                </a14:m>
                <a:r>
                  <a:rPr lang="en-HK" dirty="0"/>
                  <a:t> like generating random variables</a:t>
                </a:r>
              </a:p>
            </p:txBody>
          </p:sp>
        </mc:Choice>
        <mc:Fallback xmlns="">
          <p:sp>
            <p:nvSpPr>
              <p:cNvPr id="3" name="Content Placeholder 2">
                <a:extLst>
                  <a:ext uri="{FF2B5EF4-FFF2-40B4-BE49-F238E27FC236}">
                    <a16:creationId xmlns:a16="http://schemas.microsoft.com/office/drawing/2014/main" id="{4EA45AD6-8E85-4134-9564-CE2FDFB931DA}"/>
                  </a:ext>
                </a:extLst>
              </p:cNvPr>
              <p:cNvSpPr>
                <a:spLocks noGrp="1" noRot="1" noChangeAspect="1" noMove="1" noResize="1" noEditPoints="1" noAdjustHandles="1" noChangeArrowheads="1" noChangeShapeType="1" noTextEdit="1"/>
              </p:cNvSpPr>
              <p:nvPr>
                <p:ph idx="1"/>
              </p:nvPr>
            </p:nvSpPr>
            <p:spPr>
              <a:xfrm>
                <a:off x="1097280" y="2108201"/>
                <a:ext cx="10058400" cy="4150556"/>
              </a:xfrm>
              <a:blipFill>
                <a:blip r:embed="rId2"/>
                <a:stretch>
                  <a:fillRect l="-545"/>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8F7F6B01-7D58-4695-99DF-DC35FE6394EA}"/>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32117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F80FD-3D30-4B88-B954-71788810BED9}"/>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dirty="0"/>
              <a:t>The Black-Scholes World</a:t>
            </a:r>
          </a:p>
        </p:txBody>
      </p:sp>
      <p:sp>
        <p:nvSpPr>
          <p:cNvPr id="3" name="Text Placeholder 2">
            <a:extLst>
              <a:ext uri="{FF2B5EF4-FFF2-40B4-BE49-F238E27FC236}">
                <a16:creationId xmlns:a16="http://schemas.microsoft.com/office/drawing/2014/main" id="{CFE3A494-2005-4D2B-B872-20E065F1B83B}"/>
              </a:ext>
            </a:extLst>
          </p:cNvPr>
          <p:cNvSpPr>
            <a:spLocks noGrp="1"/>
          </p:cNvSpPr>
          <p:nvPr>
            <p:ph type="body" idx="1"/>
          </p:nvPr>
        </p:nvSpPr>
        <p:spPr>
          <a:xfrm>
            <a:off x="7870995" y="772731"/>
            <a:ext cx="3341488" cy="5054008"/>
          </a:xfrm>
        </p:spPr>
        <p:txBody>
          <a:bodyPr vert="horz" lIns="91440" tIns="45720" rIns="91440" bIns="45720" rtlCol="0" anchor="ctr">
            <a:normAutofit/>
          </a:bodyPr>
          <a:lstStyle/>
          <a:p>
            <a:pPr>
              <a:lnSpc>
                <a:spcPct val="100000"/>
              </a:lnSpc>
            </a:pPr>
            <a:endParaRPr lang="en-US"/>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747D4FC8-D13C-4867-B34C-D84A624F80D0}"/>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8</a:t>
            </a:fld>
            <a:endParaRPr lang="en-US" sz="1050"/>
          </a:p>
        </p:txBody>
      </p:sp>
    </p:spTree>
    <p:extLst>
      <p:ext uri="{BB962C8B-B14F-4D97-AF65-F5344CB8AC3E}">
        <p14:creationId xmlns:p14="http://schemas.microsoft.com/office/powerpoint/2010/main" val="218236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10CC-1DA5-44B4-A355-44BA8FDF165B}"/>
              </a:ext>
            </a:extLst>
          </p:cNvPr>
          <p:cNvSpPr>
            <a:spLocks noGrp="1"/>
          </p:cNvSpPr>
          <p:nvPr>
            <p:ph type="title"/>
          </p:nvPr>
        </p:nvSpPr>
        <p:spPr/>
        <p:txBody>
          <a:bodyPr/>
          <a:lstStyle/>
          <a:p>
            <a:r>
              <a:rPr lang="en-HK" dirty="0"/>
              <a:t>No-arbitrage Pricing</a:t>
            </a:r>
          </a:p>
        </p:txBody>
      </p:sp>
      <p:sp>
        <p:nvSpPr>
          <p:cNvPr id="3" name="Content Placeholder 2">
            <a:extLst>
              <a:ext uri="{FF2B5EF4-FFF2-40B4-BE49-F238E27FC236}">
                <a16:creationId xmlns:a16="http://schemas.microsoft.com/office/drawing/2014/main" id="{49765572-455A-4877-A704-C386159FFC88}"/>
              </a:ext>
            </a:extLst>
          </p:cNvPr>
          <p:cNvSpPr>
            <a:spLocks noGrp="1"/>
          </p:cNvSpPr>
          <p:nvPr>
            <p:ph idx="1"/>
          </p:nvPr>
        </p:nvSpPr>
        <p:spPr/>
        <p:txBody>
          <a:bodyPr/>
          <a:lstStyle/>
          <a:p>
            <a:r>
              <a:rPr lang="en-HK" dirty="0"/>
              <a:t>If two portfolios have the same payoff at time T, their costs should agree at time 0</a:t>
            </a:r>
          </a:p>
          <a:p>
            <a:pPr lvl="1"/>
            <a:r>
              <a:rPr lang="en-HK" dirty="0"/>
              <a:t>Otherwise, we can earn riskless profit by “buy low sell high”</a:t>
            </a:r>
          </a:p>
          <a:p>
            <a:pPr lvl="1"/>
            <a:r>
              <a:rPr lang="en-HK" dirty="0"/>
              <a:t>This assume no limit to arbitrage, e.g., we can short sell without margin</a:t>
            </a:r>
          </a:p>
          <a:p>
            <a:r>
              <a:rPr lang="en-HK" dirty="0"/>
              <a:t>Basic argument in derivative pricing, e.g.,</a:t>
            </a:r>
          </a:p>
          <a:p>
            <a:pPr lvl="1"/>
            <a:r>
              <a:rPr lang="en-HK" dirty="0"/>
              <a:t>Put-call parity</a:t>
            </a:r>
          </a:p>
          <a:p>
            <a:pPr lvl="1"/>
            <a:r>
              <a:rPr lang="en-HK" dirty="0"/>
              <a:t>Black-Scholes formula</a:t>
            </a:r>
          </a:p>
        </p:txBody>
      </p:sp>
      <p:sp>
        <p:nvSpPr>
          <p:cNvPr id="4" name="Slide Number Placeholder 3">
            <a:extLst>
              <a:ext uri="{FF2B5EF4-FFF2-40B4-BE49-F238E27FC236}">
                <a16:creationId xmlns:a16="http://schemas.microsoft.com/office/drawing/2014/main" id="{4D2CEF54-D641-40C1-8CBC-B837E2A2D8E0}"/>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64619133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81C38CF568374A8741EA9DBAB99805" ma:contentTypeVersion="11" ma:contentTypeDescription="Create a new document." ma:contentTypeScope="" ma:versionID="3980dfb6ba03b513cb16f6bb1918b66a">
  <xsd:schema xmlns:xsd="http://www.w3.org/2001/XMLSchema" xmlns:xs="http://www.w3.org/2001/XMLSchema" xmlns:p="http://schemas.microsoft.com/office/2006/metadata/properties" xmlns:ns3="47d28851-1370-4587-81e2-28964648e686" xmlns:ns4="ef66db25-a0b4-44ad-87c2-eca4a78ad021" targetNamespace="http://schemas.microsoft.com/office/2006/metadata/properties" ma:root="true" ma:fieldsID="b47b42be617d3aad53fe4fb17c6aa7f8" ns3:_="" ns4:_="">
    <xsd:import namespace="47d28851-1370-4587-81e2-28964648e686"/>
    <xsd:import namespace="ef66db25-a0b4-44ad-87c2-eca4a78ad02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d28851-1370-4587-81e2-28964648e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66db25-a0b4-44ad-87c2-eca4a78ad02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241883D1-632E-47AA-A3FA-1A5A164D53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d28851-1370-4587-81e2-28964648e686"/>
    <ds:schemaRef ds:uri="ef66db25-a0b4-44ad-87c2-eca4a78ad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purl.org/dc/dcmitype/"/>
    <ds:schemaRef ds:uri="ef66db25-a0b4-44ad-87c2-eca4a78ad021"/>
    <ds:schemaRef ds:uri="47d28851-1370-4587-81e2-28964648e686"/>
    <ds:schemaRef ds:uri="http://purl.org/dc/elements/1.1/"/>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0</TotalTime>
  <Words>2132</Words>
  <Application>Microsoft Office PowerPoint</Application>
  <PresentationFormat>Widescreen</PresentationFormat>
  <Paragraphs>238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Bookman Old Style</vt:lpstr>
      <vt:lpstr>Calibri</vt:lpstr>
      <vt:lpstr>Cambria Math</vt:lpstr>
      <vt:lpstr>Franklin Gothic Book</vt:lpstr>
      <vt:lpstr>1_RetrospectVTI</vt:lpstr>
      <vt:lpstr>RMSC5102 Final Review</vt:lpstr>
      <vt:lpstr>Agenda</vt:lpstr>
      <vt:lpstr>Basic Knowledge</vt:lpstr>
      <vt:lpstr>Binomial Distribution</vt:lpstr>
      <vt:lpstr>Exponential Distribution</vt:lpstr>
      <vt:lpstr>Some Properties of Expectation, Variance and Covariance</vt:lpstr>
      <vt:lpstr>Geometric Brownian Motion</vt:lpstr>
      <vt:lpstr>The Black-Scholes World</vt:lpstr>
      <vt:lpstr>No-arbitrage Pricing</vt:lpstr>
      <vt:lpstr>Black–Scholes–Merton Model</vt:lpstr>
      <vt:lpstr>Monte Carlo Method</vt:lpstr>
      <vt:lpstr>Standard Monte Carlo</vt:lpstr>
      <vt:lpstr>Things to Note</vt:lpstr>
      <vt:lpstr>Random Variable Generation</vt:lpstr>
      <vt:lpstr>Inverse Transform</vt:lpstr>
      <vt:lpstr>Rejection Sampling</vt:lpstr>
      <vt:lpstr>Variance Reduction Technique</vt:lpstr>
      <vt:lpstr>Antithetic Variables</vt:lpstr>
      <vt:lpstr>Antithetic Variables</vt:lpstr>
      <vt:lpstr>Stratified Sampling</vt:lpstr>
      <vt:lpstr>Stratified Sampling</vt:lpstr>
      <vt:lpstr>Control Variate</vt:lpstr>
      <vt:lpstr>Control Variate</vt:lpstr>
      <vt:lpstr>Importance Sampling</vt:lpstr>
      <vt:lpstr>Importance Sampling</vt:lpstr>
      <vt:lpstr>Simulation in Action</vt:lpstr>
      <vt:lpstr>Down-and-in Call Option</vt:lpstr>
      <vt:lpstr>Down-and-in Call Option</vt:lpstr>
      <vt:lpstr>Path-dependent Option</vt:lpstr>
      <vt:lpstr>Path-dependent Option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2020-04-21T08:02:41Z</dcterms:created>
  <dcterms:modified xsi:type="dcterms:W3CDTF">2021-04-13T11:41:44Z</dcterms:modified>
</cp:coreProperties>
</file>